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26A77E5-3646-4EE4-8824-99EF6C342F19}"/>
              </a:ext>
            </a:extLst>
          </p:cNvPr>
          <p:cNvSpPr txBox="1">
            <a:spLocks/>
          </p:cNvSpPr>
          <p:nvPr/>
        </p:nvSpPr>
        <p:spPr>
          <a:xfrm>
            <a:off x="0" y="1620180"/>
            <a:ext cx="12192000" cy="302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dirty="0"/>
              <a:t>a szemléletformálás jelentősége</a:t>
            </a:r>
          </a:p>
          <a:p>
            <a:pPr algn="ctr"/>
            <a:r>
              <a:rPr lang="hu-HU" sz="4800" dirty="0"/>
              <a:t>a fejlődő és a fejlett régióban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B142A42-B696-49B5-A061-8CF9A073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751879"/>
            <a:ext cx="3048000" cy="210612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4F821B5-02E7-49E9-B5CB-27491C73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0"/>
            <a:ext cx="2095500" cy="20955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965143A-849A-4559-9E2E-9CAA3597D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41" y="5119832"/>
            <a:ext cx="3541059" cy="137021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3332858-FFFC-4C52-B8F1-E81A93ED5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992" y="5119832"/>
            <a:ext cx="1613457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szemléletformálás számos különböző eszközzel és módszerrel végezhető, például:</a:t>
            </a:r>
          </a:p>
          <a:p>
            <a:pPr marL="0" indent="0" algn="ctr">
              <a:buNone/>
            </a:pPr>
            <a:endParaRPr lang="hu-HU" sz="3600" dirty="0"/>
          </a:p>
          <a:p>
            <a:pPr marL="0" indent="0" algn="ctr">
              <a:buNone/>
            </a:pPr>
            <a:r>
              <a:rPr lang="hu-HU" sz="3600" dirty="0"/>
              <a:t>Oktatás</a:t>
            </a:r>
          </a:p>
          <a:p>
            <a:pPr marL="0" indent="0" algn="ctr">
              <a:buNone/>
            </a:pPr>
            <a:r>
              <a:rPr lang="hu-HU" sz="3600" dirty="0"/>
              <a:t>Kommunikáció</a:t>
            </a:r>
          </a:p>
          <a:p>
            <a:pPr marL="0" indent="0" algn="ctr">
              <a:buNone/>
            </a:pPr>
            <a:r>
              <a:rPr lang="hu-HU" sz="3600" dirty="0" err="1"/>
              <a:t>Kultúrális</a:t>
            </a:r>
            <a:r>
              <a:rPr lang="hu-HU" sz="3600" dirty="0"/>
              <a:t> tevékenységek</a:t>
            </a:r>
          </a:p>
          <a:p>
            <a:pPr marL="0" indent="0" algn="ctr">
              <a:buNone/>
            </a:pPr>
            <a:r>
              <a:rPr lang="hu-HU" sz="3600" dirty="0"/>
              <a:t>Társadalmi média</a:t>
            </a:r>
          </a:p>
          <a:p>
            <a:pPr marL="0" indent="0" algn="ctr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8479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szemléletformálás egy hatékony eszköz a társadalmi változások előmozdítására.</a:t>
            </a:r>
          </a:p>
          <a:p>
            <a:pPr marL="0" indent="0" algn="ctr">
              <a:buNone/>
            </a:pPr>
            <a:r>
              <a:rPr lang="hu-HU" sz="3600" dirty="0"/>
              <a:t>Azáltal, hogy segít az embereknek megváltoztatni a gondolkodásmódjukat, a szemléletformálás pozitív hatással lehet a világra.</a:t>
            </a:r>
          </a:p>
        </p:txBody>
      </p:sp>
    </p:spTree>
    <p:extLst>
      <p:ext uri="{BB962C8B-B14F-4D97-AF65-F5344CB8AC3E}">
        <p14:creationId xmlns:p14="http://schemas.microsoft.com/office/powerpoint/2010/main" val="317938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sz="3600" dirty="0"/>
              <a:t>Az ismeretátadás kiemelten fontos a környezettudatos életmód elterjesztésében.</a:t>
            </a:r>
          </a:p>
          <a:p>
            <a:pPr marL="0" indent="0" algn="ctr">
              <a:buNone/>
            </a:pPr>
            <a:r>
              <a:rPr lang="hu-HU" sz="3600" dirty="0"/>
              <a:t>Az embereknek meg kell érteniük, hogy a hulladékhasznosítás és az elkülönített hulladékgyűjtés milyen előnyöket rejt magában.</a:t>
            </a:r>
          </a:p>
          <a:p>
            <a:pPr marL="0" indent="0" algn="ctr">
              <a:buNone/>
            </a:pPr>
            <a:r>
              <a:rPr lang="hu-HU" sz="3600" dirty="0"/>
              <a:t>Az újrahasznosítás és a szelektív hulladékgyűjtés lehetővé teszi az anyagok </a:t>
            </a:r>
            <a:r>
              <a:rPr lang="hu-HU" sz="3600" dirty="0" err="1"/>
              <a:t>újrahasznosítását</a:t>
            </a:r>
            <a:r>
              <a:rPr lang="hu-HU" sz="3600" dirty="0"/>
              <a:t>, csökkentve ezzel a hulladék mennyiségét és a természeti erőforrások kimerülését.</a:t>
            </a:r>
          </a:p>
        </p:txBody>
      </p:sp>
    </p:spTree>
    <p:extLst>
      <p:ext uri="{BB962C8B-B14F-4D97-AF65-F5344CB8AC3E}">
        <p14:creationId xmlns:p14="http://schemas.microsoft.com/office/powerpoint/2010/main" val="153491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Az embereknek tudatosan kell választaniuk olyan termékeket, amelyek kevesebb környezeti terheléssel járnak, mint például a megújuló energiaforrásokat használó termékek vagy az újrahasznosított anyagokból készült termékek.</a:t>
            </a:r>
          </a:p>
        </p:txBody>
      </p:sp>
    </p:spTree>
    <p:extLst>
      <p:ext uri="{BB962C8B-B14F-4D97-AF65-F5344CB8AC3E}">
        <p14:creationId xmlns:p14="http://schemas.microsoft.com/office/powerpoint/2010/main" val="276798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környezettudatos magatartás szociális normává válása hatalmas hatással lehet a környezetre és a társadalomra. Amikor a fenntartható cselekedetek elfogadottá válnak a társadalomban, az emberek egymást támogatják a környezetvédelmi erőfeszítésekben. Ez elősegíti a fenntartható életmód elterjedését és az erőforrás-hatékony gazdasági modell kialakulását.</a:t>
            </a:r>
          </a:p>
        </p:txBody>
      </p:sp>
    </p:spTree>
    <p:extLst>
      <p:ext uri="{BB962C8B-B14F-4D97-AF65-F5344CB8AC3E}">
        <p14:creationId xmlns:p14="http://schemas.microsoft.com/office/powerpoint/2010/main" val="300110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Az információs kampányok és a közösségi együttműködések kulcsfontosságúak a környezettudatos szemlélet erősítésében.</a:t>
            </a:r>
          </a:p>
          <a:p>
            <a:pPr marL="0" indent="0" algn="ctr">
              <a:buNone/>
            </a:pPr>
            <a:r>
              <a:rPr lang="hu-HU" sz="3600" dirty="0"/>
              <a:t>Az információk átadása a környezeti kihívásokról és azok hatásairól segít a társadalomnak megérteni azok súlyosságát és a cselekvés fontosságát.</a:t>
            </a:r>
          </a:p>
        </p:txBody>
      </p:sp>
    </p:spTree>
    <p:extLst>
      <p:ext uri="{BB962C8B-B14F-4D97-AF65-F5344CB8AC3E}">
        <p14:creationId xmlns:p14="http://schemas.microsoft.com/office/powerpoint/2010/main" val="196791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Az együttműködés lehetővé teszi az emberek számára, hogy közösen dolgozzanak a fenntartható célok eléréséért, erősítve egymást és hozzájárulva a pozitív változásokhoz.</a:t>
            </a:r>
          </a:p>
        </p:txBody>
      </p:sp>
    </p:spTree>
    <p:extLst>
      <p:ext uri="{BB962C8B-B14F-4D97-AF65-F5344CB8AC3E}">
        <p14:creationId xmlns:p14="http://schemas.microsoft.com/office/powerpoint/2010/main" val="245263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600" dirty="0"/>
              <a:t>A környezettudatos szemléletformálás elengedhetetlen ahhoz, hogy elérjük a fenntarthatóság és a környezetvédelem céljait.</a:t>
            </a:r>
          </a:p>
          <a:p>
            <a:pPr marL="0" indent="0" algn="ctr">
              <a:buNone/>
            </a:pPr>
            <a:r>
              <a:rPr lang="hu-HU" sz="3600" dirty="0"/>
              <a:t>Az ismeretátadás, a környezettudatos magatartás elfogadása és az információs kampányok révén a társadalom egészében erősödik a környezettudatosság.</a:t>
            </a:r>
          </a:p>
          <a:p>
            <a:pPr marL="0" indent="0" algn="ctr">
              <a:buNone/>
            </a:pPr>
            <a:r>
              <a:rPr lang="hu-HU" sz="3600" dirty="0"/>
              <a:t>Az ilyen változások nemcsak a környezetvédelemre, hanem a társadalom egészére is pozitív hatással vannak, segítve a fenntartható és harmonikus jövő kialakulását.</a:t>
            </a:r>
          </a:p>
        </p:txBody>
      </p:sp>
    </p:spTree>
    <p:extLst>
      <p:ext uri="{BB962C8B-B14F-4D97-AF65-F5344CB8AC3E}">
        <p14:creationId xmlns:p14="http://schemas.microsoft.com/office/powerpoint/2010/main" val="122058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26A77E5-3646-4EE4-8824-99EF6C342F19}"/>
              </a:ext>
            </a:extLst>
          </p:cNvPr>
          <p:cNvSpPr txBox="1">
            <a:spLocks/>
          </p:cNvSpPr>
          <p:nvPr/>
        </p:nvSpPr>
        <p:spPr>
          <a:xfrm>
            <a:off x="0" y="1620180"/>
            <a:ext cx="12192000" cy="302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dirty="0"/>
              <a:t>Köszönöm a figyelmet!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B142A42-B696-49B5-A061-8CF9A073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751879"/>
            <a:ext cx="3048000" cy="210612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4F821B5-02E7-49E9-B5CB-27491C73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0"/>
            <a:ext cx="2095500" cy="20955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965143A-849A-4559-9E2E-9CAA3597D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512" y="5119831"/>
            <a:ext cx="3541059" cy="137021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3332858-FFFC-4C52-B8F1-E81A93ED5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777" y="4994847"/>
            <a:ext cx="1613457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szemléletformálás azt jelenti, hogy megváltoztatjuk a gondolkodásmódunkat és cselekedeteinket valamilyen új irányban, mely lehet például a környezetvédelem és az erőforrás-hatékonyság. A tudatosítás és az információ átadása révén a társadalom jobban megérti a környezeti kihívásokat és választhat olyan életmódot, amely kevésbé terheli a bolygónkat.</a:t>
            </a:r>
          </a:p>
        </p:txBody>
      </p:sp>
    </p:spTree>
    <p:extLst>
      <p:ext uri="{BB962C8B-B14F-4D97-AF65-F5344CB8AC3E}">
        <p14:creationId xmlns:p14="http://schemas.microsoft.com/office/powerpoint/2010/main" val="1548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Az attitűdök az emberekről, helyekről, dolgokról és elképzeléseinkről alkotott hiedelmeink és érzéseink. Befolyásolhatják viselkedésünket, kapcsolatainkat és általános jólétünket. A pozitív hozzáállás segíthet céljaink elérésében, erős kapcsolatok kialakításában, valamint boldogabb és egészségesebb életben.</a:t>
            </a:r>
          </a:p>
        </p:txBody>
      </p:sp>
    </p:spTree>
    <p:extLst>
      <p:ext uri="{BB962C8B-B14F-4D97-AF65-F5344CB8AC3E}">
        <p14:creationId xmlns:p14="http://schemas.microsoft.com/office/powerpoint/2010/main" val="4092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tudatosság valaminek a megértése. A fontos kérdésekkel kapcsolatos tudatosság növelése segíthet a hozzáállás és a viselkedés megváltoztatásában. Például az oktatás fontosságának tudatosítása segíthet növelni az iskolai beiratkozási arányokat.</a:t>
            </a:r>
          </a:p>
        </p:txBody>
      </p:sp>
    </p:spTree>
    <p:extLst>
      <p:ext uri="{BB962C8B-B14F-4D97-AF65-F5344CB8AC3E}">
        <p14:creationId xmlns:p14="http://schemas.microsoft.com/office/powerpoint/2010/main" val="79812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szemléletformálás és a figyelemfelkeltés is fontos lehet a társadalmi igazságosság, a gazdasági fejlődés és az emberi jogok előmozdítása szempontjából. Például a nemek közötti egyenlőtlenség tudatosítása segíthet megváltoztatni a nőkkel és lányokkal kapcsolatos attitűdöket, ami nagyobb szerepvállaláshoz és lehetőségekhez vezethet a nők és lányok számára.</a:t>
            </a:r>
          </a:p>
        </p:txBody>
      </p:sp>
    </p:spTree>
    <p:extLst>
      <p:ext uri="{BB962C8B-B14F-4D97-AF65-F5344CB8AC3E}">
        <p14:creationId xmlns:p14="http://schemas.microsoft.com/office/powerpoint/2010/main" val="55894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Fejlődő régiókban a szemléletformálás segíthet az embereknek megérteni a fejlődéshez szükséges változásokat, és motiválhatja őket arra, hogy ezeket a változásokat megvalósítsák. A szemléletformálás fontos szerepet játszhat a szegénység csökkentésében, az egészségügyi ellátás javításában és a környezetvédelemben.</a:t>
            </a:r>
          </a:p>
        </p:txBody>
      </p:sp>
    </p:spTree>
    <p:extLst>
      <p:ext uri="{BB962C8B-B14F-4D97-AF65-F5344CB8AC3E}">
        <p14:creationId xmlns:p14="http://schemas.microsoft.com/office/powerpoint/2010/main" val="115386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3600" dirty="0"/>
              <a:t>Fejlődő régiókban a szemléletformálás segíthet:</a:t>
            </a:r>
          </a:p>
          <a:p>
            <a:pPr marL="0" indent="0" algn="ctr">
              <a:buNone/>
            </a:pPr>
            <a:r>
              <a:rPr lang="hu-HU" sz="3600" dirty="0"/>
              <a:t>A szegénység csökkentésében azáltal, hogy az embereket arra ösztönzi, hogy jobban képezzék ki magukat és vállalkozzanak.</a:t>
            </a:r>
          </a:p>
          <a:p>
            <a:pPr marL="0" indent="0" algn="ctr">
              <a:buNone/>
            </a:pPr>
            <a:r>
              <a:rPr lang="hu-HU" sz="3600" dirty="0"/>
              <a:t>Az egészségügyi ellátás javításában azáltal, hogy az embereket arra ösztönzi, hogy egészségesebb életmódot folytassanak.</a:t>
            </a:r>
          </a:p>
          <a:p>
            <a:pPr marL="0" indent="0" algn="ctr">
              <a:buNone/>
            </a:pPr>
            <a:r>
              <a:rPr lang="hu-HU" sz="3600" dirty="0"/>
              <a:t>A környezetvédelemben azáltal, hogy az embereket arra ösztönzi, hogy felelősségteljesen bánjanak a természeti erőforrásokkal.</a:t>
            </a:r>
          </a:p>
          <a:p>
            <a:pPr marL="0" indent="0" algn="ctr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3127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Fejlett régiókban a szemléletformálás segíthet az embereknek megérteni a kihívásokat, amelyekkel a világ szembesül, és megoldásokat találni ezekre a kihívásokra. A szemléletformálás fontos szerepet játszhat a fenntarthatóság, a társadalmi igazságosság és a béke előmozdításában.</a:t>
            </a:r>
          </a:p>
        </p:txBody>
      </p:sp>
    </p:spTree>
    <p:extLst>
      <p:ext uri="{BB962C8B-B14F-4D97-AF65-F5344CB8AC3E}">
        <p14:creationId xmlns:p14="http://schemas.microsoft.com/office/powerpoint/2010/main" val="348276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2533A2-3443-4150-8C79-EC2FC4B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600" dirty="0"/>
              <a:t>Fejlett régiókban a szemléletformálás segíthet:</a:t>
            </a:r>
          </a:p>
          <a:p>
            <a:pPr marL="0" indent="0" algn="ctr">
              <a:buNone/>
            </a:pPr>
            <a:r>
              <a:rPr lang="hu-HU" sz="3600" dirty="0"/>
              <a:t>A fenntarthatóság előmozdításában azáltal, hogy az embereket arra ösztönzi, hogy csökkentsék a környezetre gyakorolt hatásukat.</a:t>
            </a:r>
          </a:p>
          <a:p>
            <a:pPr marL="0" indent="0" algn="ctr">
              <a:buNone/>
            </a:pPr>
            <a:r>
              <a:rPr lang="hu-HU" sz="3600" dirty="0"/>
              <a:t>A társadalmi igazságosság előmozdításában azáltal, hogy az embereket arra ösztönzi, hogy tisztelettel bánjanak egymással, függetlenül a hátterüktől.</a:t>
            </a:r>
          </a:p>
          <a:p>
            <a:pPr marL="0" indent="0" algn="ctr">
              <a:buNone/>
            </a:pPr>
            <a:r>
              <a:rPr lang="hu-HU" sz="3600" dirty="0"/>
              <a:t>A béke előmozdításában azáltal, hogy az embereket arra ösztönzi, hogy </a:t>
            </a:r>
            <a:r>
              <a:rPr lang="hu-HU" sz="3600" dirty="0" err="1"/>
              <a:t>megértőek</a:t>
            </a:r>
            <a:r>
              <a:rPr lang="hu-HU" sz="3600" dirty="0"/>
              <a:t> legyenek más kultúrákkal és </a:t>
            </a:r>
            <a:r>
              <a:rPr lang="hu-HU" sz="3600" dirty="0" err="1"/>
              <a:t>nézetekkel</a:t>
            </a:r>
            <a:r>
              <a:rPr lang="hu-HU" sz="3600" dirty="0"/>
              <a:t> szemben.</a:t>
            </a:r>
          </a:p>
          <a:p>
            <a:pPr marL="0" indent="0" algn="ctr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6889097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1974</TotalTime>
  <Words>671</Words>
  <Application>Microsoft Office PowerPoint</Application>
  <PresentationFormat>Szélesvásznú</PresentationFormat>
  <Paragraphs>36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Kondenzcsík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szemléletformálás jelentősége a fejlődő és a fejlett régióban</dc:title>
  <dc:creator>Legion</dc:creator>
  <cp:lastModifiedBy>HP</cp:lastModifiedBy>
  <cp:revision>10</cp:revision>
  <dcterms:created xsi:type="dcterms:W3CDTF">2023-10-12T07:44:06Z</dcterms:created>
  <dcterms:modified xsi:type="dcterms:W3CDTF">2023-10-19T07:17:47Z</dcterms:modified>
</cp:coreProperties>
</file>