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0" r:id="rId3"/>
    <p:sldId id="263" r:id="rId4"/>
    <p:sldId id="261" r:id="rId5"/>
    <p:sldId id="262" r:id="rId6"/>
    <p:sldId id="264" r:id="rId7"/>
    <p:sldId id="258" r:id="rId8"/>
    <p:sldId id="275" r:id="rId9"/>
    <p:sldId id="259" r:id="rId10"/>
    <p:sldId id="260" r:id="rId11"/>
    <p:sldId id="257" r:id="rId12"/>
    <p:sldId id="273" r:id="rId13"/>
    <p:sldId id="265" r:id="rId14"/>
    <p:sldId id="266" r:id="rId15"/>
    <p:sldId id="268" r:id="rId16"/>
    <p:sldId id="272" r:id="rId17"/>
    <p:sldId id="274" r:id="rId18"/>
    <p:sldId id="269" r:id="rId19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5E4D32C-0FE9-4F72-BE6E-811C97D86918}" type="datetimeFigureOut">
              <a:rPr lang="hu-HU" smtClean="0"/>
              <a:t>2023.11.26.</a:t>
            </a:fld>
            <a:endParaRPr lang="hu-HU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C642505E-EA69-475C-97AE-454FDC50B742}" type="slidenum">
              <a:rPr lang="hu-HU" smtClean="0"/>
              <a:t>‹#›</a:t>
            </a:fld>
            <a:endParaRPr lang="hu-HU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4D32C-0FE9-4F72-BE6E-811C97D86918}" type="datetimeFigureOut">
              <a:rPr lang="hu-HU" smtClean="0"/>
              <a:t>2023.11.26.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2505E-EA69-475C-97AE-454FDC50B742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4D32C-0FE9-4F72-BE6E-811C97D86918}" type="datetimeFigureOut">
              <a:rPr lang="hu-HU" smtClean="0"/>
              <a:t>2023.11.26.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2505E-EA69-475C-97AE-454FDC50B742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4D32C-0FE9-4F72-BE6E-811C97D86918}" type="datetimeFigureOut">
              <a:rPr lang="hu-HU" smtClean="0"/>
              <a:t>2023.11.26.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2505E-EA69-475C-97AE-454FDC50B742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4D32C-0FE9-4F72-BE6E-811C97D86918}" type="datetimeFigureOut">
              <a:rPr lang="hu-HU" smtClean="0"/>
              <a:t>2023.11.26.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2505E-EA69-475C-97AE-454FDC50B742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4D32C-0FE9-4F72-BE6E-811C97D86918}" type="datetimeFigureOut">
              <a:rPr lang="hu-HU" smtClean="0"/>
              <a:t>2023.11.26.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2505E-EA69-475C-97AE-454FDC50B742}" type="slidenum">
              <a:rPr lang="hu-HU" smtClean="0"/>
              <a:t>‹#›</a:t>
            </a:fld>
            <a:endParaRPr lang="hu-H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4D32C-0FE9-4F72-BE6E-811C97D86918}" type="datetimeFigureOut">
              <a:rPr lang="hu-HU" smtClean="0"/>
              <a:t>2023.11.26.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2505E-EA69-475C-97AE-454FDC50B742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4D32C-0FE9-4F72-BE6E-811C97D86918}" type="datetimeFigureOut">
              <a:rPr lang="hu-HU" smtClean="0"/>
              <a:t>2023.11.26.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2505E-EA69-475C-97AE-454FDC50B742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4D32C-0FE9-4F72-BE6E-811C97D86918}" type="datetimeFigureOut">
              <a:rPr lang="hu-HU" smtClean="0"/>
              <a:t>2023.11.26.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2505E-EA69-475C-97AE-454FDC50B742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4D32C-0FE9-4F72-BE6E-811C97D86918}" type="datetimeFigureOut">
              <a:rPr lang="hu-HU" smtClean="0"/>
              <a:t>2023.11.26.</a:t>
            </a:fld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2505E-EA69-475C-97AE-454FDC50B742}" type="slidenum">
              <a:rPr lang="hu-HU" smtClean="0"/>
              <a:t>‹#›</a:t>
            </a:fld>
            <a:endParaRPr lang="hu-HU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4D32C-0FE9-4F72-BE6E-811C97D86918}" type="datetimeFigureOut">
              <a:rPr lang="hu-HU" smtClean="0"/>
              <a:t>2023.11.26.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2505E-EA69-475C-97AE-454FDC50B742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05E4D32C-0FE9-4F72-BE6E-811C97D86918}" type="datetimeFigureOut">
              <a:rPr lang="hu-HU" smtClean="0"/>
              <a:t>2023.11.26.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C642505E-EA69-475C-97AE-454FDC50B742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692697"/>
            <a:ext cx="7772400" cy="2907754"/>
          </a:xfrm>
        </p:spPr>
        <p:txBody>
          <a:bodyPr>
            <a:normAutofit/>
          </a:bodyPr>
          <a:lstStyle/>
          <a:p>
            <a:r>
              <a:rPr lang="hu-HU" sz="2400" dirty="0" smtClean="0"/>
              <a:t>„Teremtésvédelem</a:t>
            </a:r>
            <a:r>
              <a:rPr lang="hu-HU" sz="2400" dirty="0"/>
              <a:t>: fenntarthatóság, szemléletformálás</a:t>
            </a:r>
            <a:br>
              <a:rPr lang="hu-HU" sz="2400" dirty="0"/>
            </a:br>
            <a:r>
              <a:rPr lang="hu-HU" sz="2400" dirty="0"/>
              <a:t>és körforgásos gazdaság az örök értékek tükrében”</a:t>
            </a:r>
            <a:br>
              <a:rPr lang="hu-HU" sz="2400" dirty="0"/>
            </a:br>
            <a:r>
              <a:rPr lang="hu-HU" sz="2400" dirty="0" smtClean="0"/>
              <a:t/>
            </a:r>
            <a:br>
              <a:rPr lang="hu-HU" sz="2400" dirty="0" smtClean="0"/>
            </a:br>
            <a:r>
              <a:rPr lang="hu-HU" dirty="0" smtClean="0">
                <a:solidFill>
                  <a:schemeClr val="tx1"/>
                </a:solidFill>
              </a:rPr>
              <a:t>Teendőink </a:t>
            </a:r>
            <a:r>
              <a:rPr lang="hu-HU" dirty="0" smtClean="0">
                <a:solidFill>
                  <a:schemeClr val="tx1"/>
                </a:solidFill>
              </a:rPr>
              <a:t>holisztikus </a:t>
            </a:r>
            <a:r>
              <a:rPr lang="hu-HU" dirty="0" smtClean="0">
                <a:solidFill>
                  <a:schemeClr val="tx1"/>
                </a:solidFill>
              </a:rPr>
              <a:t>perspektívában</a:t>
            </a:r>
            <a:endParaRPr lang="hu-HU" dirty="0">
              <a:solidFill>
                <a:schemeClr val="tx1"/>
              </a:solidFill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sz="1600" dirty="0"/>
              <a:t>„KEHOP-3.1.5-21-2021-00003-Szemléletformálás, oktatás, tudatosítás”</a:t>
            </a:r>
            <a:r>
              <a:rPr lang="hu-H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92150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Holisztikus </a:t>
            </a:r>
            <a:r>
              <a:rPr lang="hu-HU" dirty="0" smtClean="0"/>
              <a:t>ökológia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hu-HU" sz="2000" dirty="0" smtClean="0"/>
              <a:t>Az élettelen </a:t>
            </a:r>
            <a:r>
              <a:rPr lang="hu-HU" sz="2000" dirty="0"/>
              <a:t>anyagoknak és a </a:t>
            </a:r>
            <a:r>
              <a:rPr lang="hu-HU" sz="2000" dirty="0" smtClean="0"/>
              <a:t>rendszerkomplexumoknak</a:t>
            </a:r>
            <a:r>
              <a:rPr lang="hu-HU" sz="2000" dirty="0"/>
              <a:t>, például a fajoknak, az ökoszisztémáknak és a bioszféra egészének is van saját </a:t>
            </a:r>
            <a:r>
              <a:rPr lang="hu-HU" sz="2000" dirty="0" smtClean="0"/>
              <a:t>értéke</a:t>
            </a:r>
          </a:p>
          <a:p>
            <a:pPr marL="0" indent="0">
              <a:buNone/>
            </a:pPr>
            <a:r>
              <a:rPr lang="hu-HU" sz="2000" dirty="0"/>
              <a:t>Minden önmagáért is létezik</a:t>
            </a:r>
            <a:endParaRPr lang="hu-HU" sz="2000" dirty="0" smtClean="0"/>
          </a:p>
          <a:p>
            <a:pPr marL="0" indent="0">
              <a:buNone/>
            </a:pPr>
            <a:r>
              <a:rPr lang="hu-HU" sz="2000" dirty="0" smtClean="0"/>
              <a:t>Természet: fajok </a:t>
            </a:r>
            <a:r>
              <a:rPr lang="hu-HU" sz="2000" dirty="0"/>
              <a:t>és egyedek nagy sokféleségének közös </a:t>
            </a:r>
            <a:r>
              <a:rPr lang="hu-HU" sz="2000" dirty="0" smtClean="0"/>
              <a:t>élettere</a:t>
            </a:r>
          </a:p>
          <a:p>
            <a:pPr marL="0" indent="0">
              <a:buNone/>
            </a:pPr>
            <a:r>
              <a:rPr lang="hu-HU" sz="2000" dirty="0" smtClean="0"/>
              <a:t>egyfajta </a:t>
            </a:r>
            <a:r>
              <a:rPr lang="hu-HU" sz="2000" dirty="0"/>
              <a:t>kölcsönös </a:t>
            </a:r>
            <a:r>
              <a:rPr lang="hu-HU" sz="2000" dirty="0" smtClean="0"/>
              <a:t>tolerancia</a:t>
            </a:r>
          </a:p>
          <a:p>
            <a:pPr marL="0" indent="0">
              <a:buNone/>
            </a:pPr>
            <a:r>
              <a:rPr lang="hu-HU" sz="2000" dirty="0" smtClean="0"/>
              <a:t>a </a:t>
            </a:r>
            <a:r>
              <a:rPr lang="hu-HU" sz="2000" dirty="0"/>
              <a:t>fejlődés igazságos egyensúlya a </a:t>
            </a:r>
            <a:r>
              <a:rPr lang="hu-HU" sz="2000" dirty="0" smtClean="0"/>
              <a:t>kozmoszban</a:t>
            </a:r>
          </a:p>
          <a:p>
            <a:pPr marL="0" indent="0">
              <a:buNone/>
            </a:pPr>
            <a:r>
              <a:rPr lang="hu-HU" sz="2000" dirty="0" smtClean="0"/>
              <a:t>Összefoglalva</a:t>
            </a:r>
            <a:r>
              <a:rPr lang="hu-HU" sz="2000" dirty="0"/>
              <a:t>: egy jól rendezett, jó világban az egyes dolgoknak természetüknek megfelelően kell </a:t>
            </a:r>
            <a:r>
              <a:rPr lang="hu-HU" sz="2000" dirty="0" smtClean="0"/>
              <a:t>létezniük</a:t>
            </a:r>
            <a:endParaRPr lang="hu-HU" sz="2000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168" y="692696"/>
            <a:ext cx="2467320" cy="1838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7265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Teremtésvédelem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Mindent átfogó gondoskodás</a:t>
            </a:r>
          </a:p>
          <a:p>
            <a:r>
              <a:rPr lang="hu-HU" dirty="0" smtClean="0"/>
              <a:t>Nem szemben áll a környezetvédelemmel, hanem többet jelent   </a:t>
            </a:r>
          </a:p>
          <a:p>
            <a:r>
              <a:rPr lang="hu-HU" dirty="0" smtClean="0"/>
              <a:t>Globális szemléletmód: csak akkor lehetünk mi jól, ha minden más jóllétéről is gondoskodunk</a:t>
            </a:r>
          </a:p>
        </p:txBody>
      </p:sp>
    </p:spTree>
    <p:extLst>
      <p:ext uri="{BB962C8B-B14F-4D97-AF65-F5344CB8AC3E}">
        <p14:creationId xmlns:p14="http://schemas.microsoft.com/office/powerpoint/2010/main" val="471324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99592" y="620688"/>
            <a:ext cx="7096634" cy="1368152"/>
          </a:xfrm>
        </p:spPr>
        <p:txBody>
          <a:bodyPr>
            <a:normAutofit fontScale="90000"/>
          </a:bodyPr>
          <a:lstStyle/>
          <a:p>
            <a:r>
              <a:rPr lang="hu-HU" dirty="0" smtClean="0"/>
              <a:t/>
            </a:r>
            <a:br>
              <a:rPr lang="hu-HU" dirty="0" smtClean="0"/>
            </a:br>
            <a:r>
              <a:rPr lang="hu-HU" dirty="0"/>
              <a:t/>
            </a:r>
            <a:br>
              <a:rPr lang="hu-HU" dirty="0"/>
            </a:br>
            <a:r>
              <a:rPr lang="hu-HU" dirty="0" smtClean="0"/>
              <a:t/>
            </a:r>
            <a:br>
              <a:rPr lang="hu-HU" dirty="0" smtClean="0"/>
            </a:br>
            <a:r>
              <a:rPr lang="hu-HU" dirty="0"/>
              <a:t/>
            </a:r>
            <a:br>
              <a:rPr lang="hu-HU" dirty="0"/>
            </a:br>
            <a:r>
              <a:rPr lang="hu-HU" dirty="0"/>
              <a:t/>
            </a:r>
            <a:br>
              <a:rPr lang="hu-HU" dirty="0"/>
            </a:br>
            <a:r>
              <a:rPr lang="hu-HU" dirty="0"/>
              <a:t>John </a:t>
            </a:r>
            <a:r>
              <a:rPr lang="hu-HU" dirty="0" err="1" smtClean="0"/>
              <a:t>Chryssavgis</a:t>
            </a:r>
            <a:r>
              <a:rPr lang="hu-HU" dirty="0" smtClean="0"/>
              <a:t>:</a:t>
            </a:r>
            <a:br>
              <a:rPr lang="hu-HU" dirty="0" smtClean="0"/>
            </a:br>
            <a:r>
              <a:rPr lang="hu-HU" dirty="0" smtClean="0"/>
              <a:t>A </a:t>
            </a:r>
            <a:r>
              <a:rPr lang="hu-HU" dirty="0"/>
              <a:t>bolygó lelke</a:t>
            </a:r>
            <a:endParaRPr lang="hu-H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A teremtett világ jó</a:t>
            </a:r>
          </a:p>
          <a:p>
            <a:r>
              <a:rPr lang="hu-HU" dirty="0" smtClean="0"/>
              <a:t>A természet részei vagyunk</a:t>
            </a:r>
          </a:p>
          <a:p>
            <a:r>
              <a:rPr lang="hu-HU" dirty="0" smtClean="0"/>
              <a:t>Hogyan képzeljük el a világunkat?</a:t>
            </a:r>
          </a:p>
          <a:p>
            <a:r>
              <a:rPr lang="hu-HU" dirty="0" smtClean="0"/>
              <a:t>A </a:t>
            </a:r>
            <a:r>
              <a:rPr lang="hu-HU" dirty="0" smtClean="0"/>
              <a:t>teremtett vil</a:t>
            </a:r>
            <a:r>
              <a:rPr lang="hu-HU" dirty="0" smtClean="0"/>
              <a:t>ág </a:t>
            </a:r>
            <a:r>
              <a:rPr lang="hu-HU" dirty="0" smtClean="0"/>
              <a:t>ikonikus látásmódja</a:t>
            </a:r>
          </a:p>
          <a:p>
            <a:r>
              <a:rPr lang="hu-HU" dirty="0" smtClean="0"/>
              <a:t>A teremtett világ liturgikus látásmódja</a:t>
            </a:r>
            <a:endParaRPr lang="hu-HU" dirty="0" smtClean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703920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Mit tehetünk?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229733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Ne adjuk fel</a:t>
            </a:r>
            <a:r>
              <a:rPr lang="hu-HU" dirty="0" smtClean="0"/>
              <a:t>!</a:t>
            </a:r>
            <a:br>
              <a:rPr lang="hu-HU" dirty="0" smtClean="0"/>
            </a:br>
            <a:r>
              <a:rPr lang="hu-HU" dirty="0" smtClean="0"/>
              <a:t>Ne keseredjünk el!</a:t>
            </a:r>
            <a:br>
              <a:rPr lang="hu-HU" dirty="0" smtClean="0"/>
            </a:b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723195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Robert </a:t>
            </a:r>
            <a:r>
              <a:rPr lang="en-US" dirty="0" smtClean="0"/>
              <a:t>Gifford</a:t>
            </a:r>
            <a:r>
              <a:rPr lang="hu-HU" dirty="0" smtClean="0"/>
              <a:t>: A </a:t>
            </a:r>
            <a:r>
              <a:rPr lang="hu-HU" smtClean="0"/>
              <a:t>tétlenség sárkányai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hu-HU" dirty="0" smtClean="0"/>
              <a:t>Miért nem cselekszünk?</a:t>
            </a:r>
          </a:p>
          <a:p>
            <a:pPr marL="0" indent="0">
              <a:buNone/>
            </a:pPr>
            <a:r>
              <a:rPr lang="hu-HU" dirty="0" smtClean="0"/>
              <a:t>A szerző 29 különböző pszichológiai okot sorol fel!</a:t>
            </a:r>
          </a:p>
          <a:p>
            <a:pPr marL="0" indent="0">
              <a:buNone/>
            </a:pPr>
            <a:r>
              <a:rPr lang="hu-HU" dirty="0" smtClean="0"/>
              <a:t>Én csak néhányat:</a:t>
            </a:r>
          </a:p>
          <a:p>
            <a:pPr marL="514350" indent="-514350">
              <a:buAutoNum type="arabicPeriod"/>
            </a:pPr>
            <a:r>
              <a:rPr lang="hu-HU" dirty="0" smtClean="0"/>
              <a:t>Tudatlanság</a:t>
            </a:r>
          </a:p>
          <a:p>
            <a:pPr marL="514350" indent="-514350">
              <a:buAutoNum type="arabicPeriod"/>
            </a:pPr>
            <a:r>
              <a:rPr lang="hu-HU" dirty="0" smtClean="0"/>
              <a:t>Bizonytalanság</a:t>
            </a:r>
          </a:p>
          <a:p>
            <a:pPr marL="514350" indent="-514350">
              <a:buAutoNum type="arabicPeriod"/>
            </a:pPr>
            <a:r>
              <a:rPr lang="hu-HU" dirty="0" smtClean="0"/>
              <a:t>Kockázat alulértékelése</a:t>
            </a:r>
          </a:p>
          <a:p>
            <a:pPr marL="514350" indent="-514350">
              <a:buAutoNum type="arabicPeriod"/>
            </a:pPr>
            <a:r>
              <a:rPr lang="hu-HU" dirty="0" smtClean="0"/>
              <a:t>Optimizmus</a:t>
            </a:r>
          </a:p>
          <a:p>
            <a:pPr marL="514350" indent="-514350">
              <a:buAutoNum type="arabicPeriod"/>
            </a:pPr>
            <a:r>
              <a:rPr lang="hu-HU" dirty="0" smtClean="0"/>
              <a:t>Világnézet</a:t>
            </a:r>
          </a:p>
          <a:p>
            <a:pPr marL="514350" indent="-514350">
              <a:buAutoNum type="arabicPeriod"/>
            </a:pPr>
            <a:r>
              <a:rPr lang="hu-HU" dirty="0" smtClean="0"/>
              <a:t>Technikai fejlődés</a:t>
            </a:r>
          </a:p>
          <a:p>
            <a:pPr marL="514350" indent="-514350">
              <a:buAutoNum type="arabicPeriod"/>
            </a:pPr>
            <a:r>
              <a:rPr lang="hu-HU" dirty="0" smtClean="0"/>
              <a:t>A rendszer igazolása</a:t>
            </a:r>
          </a:p>
          <a:p>
            <a:pPr marL="514350" indent="-514350">
              <a:buAutoNum type="arabicPeriod"/>
            </a:pPr>
            <a:r>
              <a:rPr lang="hu-HU" dirty="0" smtClean="0"/>
              <a:t>Összehasonlítás</a:t>
            </a:r>
          </a:p>
          <a:p>
            <a:pPr marL="514350" indent="-514350">
              <a:buAutoNum type="arabicPeriod"/>
            </a:pPr>
            <a:r>
              <a:rPr lang="hu-HU" dirty="0" smtClean="0"/>
              <a:t>Költségek</a:t>
            </a:r>
          </a:p>
          <a:p>
            <a:pPr marL="514350" indent="-514350">
              <a:buAutoNum type="arabicPeriod"/>
            </a:pPr>
            <a:r>
              <a:rPr lang="hu-HU" dirty="0" smtClean="0"/>
              <a:t>Szokások</a:t>
            </a:r>
          </a:p>
          <a:p>
            <a:pPr marL="514350" indent="-514350">
              <a:buAutoNum type="arabicPeriod"/>
            </a:pPr>
            <a:r>
              <a:rPr lang="hu-HU" dirty="0" smtClean="0"/>
              <a:t>Ellentétes célok, érdekek</a:t>
            </a:r>
          </a:p>
          <a:p>
            <a:pPr marL="514350" indent="-514350">
              <a:buAutoNum type="arabicPeriod"/>
            </a:pPr>
            <a:r>
              <a:rPr lang="hu-HU" dirty="0" smtClean="0"/>
              <a:t>Bizalmatlanság</a:t>
            </a:r>
          </a:p>
          <a:p>
            <a:pPr marL="514350" indent="-514350">
              <a:buAutoNum type="arabicPeriod"/>
            </a:pPr>
            <a:r>
              <a:rPr lang="hu-HU" dirty="0" smtClean="0"/>
              <a:t>Különböző kockázatok</a:t>
            </a:r>
          </a:p>
          <a:p>
            <a:pPr marL="514350" indent="-514350">
              <a:buAutoNum type="arabicPeriod"/>
            </a:pPr>
            <a:endParaRPr lang="hu-HU" dirty="0" smtClean="0"/>
          </a:p>
          <a:p>
            <a:pPr marL="514350" indent="-514350">
              <a:buAutoNum type="arabicPeriod"/>
            </a:pPr>
            <a:endParaRPr lang="hu-HU" dirty="0" smtClean="0"/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406697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cselekvés méhecskéi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hu-HU" sz="1800" dirty="0"/>
              <a:t>Az egyéni cselekvések a globális kibocsátást akár 40-70%-kal csökkenthetik az évszázad közepére, de csak akkor, ha ezt rendszerszintű változások is segítik</a:t>
            </a:r>
            <a:r>
              <a:rPr lang="hu-HU" sz="1800" dirty="0" smtClean="0"/>
              <a:t>.</a:t>
            </a:r>
          </a:p>
          <a:p>
            <a:r>
              <a:rPr lang="hu-HU" sz="1800" dirty="0"/>
              <a:t>A fenntarthatatlan igényeket nem lehet fenntarthatóan </a:t>
            </a:r>
            <a:r>
              <a:rPr lang="hu-HU" sz="1800" dirty="0" smtClean="0"/>
              <a:t>kiszolgálni!</a:t>
            </a:r>
            <a:endParaRPr lang="hu-HU" sz="1800" dirty="0"/>
          </a:p>
          <a:p>
            <a:r>
              <a:rPr lang="hu-HU" sz="1800" dirty="0" smtClean="0"/>
              <a:t>Motivációk:</a:t>
            </a:r>
          </a:p>
          <a:p>
            <a:pPr>
              <a:buFontTx/>
              <a:buChar char="-"/>
            </a:pPr>
            <a:r>
              <a:rPr lang="hu-HU" sz="1800" dirty="0" smtClean="0"/>
              <a:t>Nem feltétlenül jár lemondással</a:t>
            </a:r>
          </a:p>
          <a:p>
            <a:pPr>
              <a:buFontTx/>
              <a:buChar char="-"/>
            </a:pPr>
            <a:r>
              <a:rPr lang="hu-HU" sz="1800" dirty="0" smtClean="0"/>
              <a:t>Társas motiváció</a:t>
            </a:r>
          </a:p>
          <a:p>
            <a:pPr>
              <a:buFontTx/>
              <a:buChar char="-"/>
            </a:pPr>
            <a:r>
              <a:rPr lang="hu-HU" sz="1800" dirty="0" smtClean="0"/>
              <a:t>Zöld opciók előtérben tartása</a:t>
            </a:r>
          </a:p>
          <a:p>
            <a:pPr>
              <a:buFontTx/>
              <a:buChar char="-"/>
            </a:pPr>
            <a:r>
              <a:rPr lang="hu-HU" sz="1800" dirty="0" smtClean="0"/>
              <a:t>Politikai-gazdasági kényszer alkalmazása</a:t>
            </a:r>
          </a:p>
          <a:p>
            <a:pPr>
              <a:buFontTx/>
              <a:buChar char="-"/>
            </a:pPr>
            <a:r>
              <a:rPr lang="hu-HU" sz="1800" dirty="0" smtClean="0"/>
              <a:t>Belső, személyes motivációk</a:t>
            </a:r>
          </a:p>
          <a:p>
            <a:endParaRPr lang="hu-HU" sz="1800" dirty="0"/>
          </a:p>
          <a:p>
            <a:endParaRPr lang="hu-HU" sz="1800" dirty="0" smtClean="0"/>
          </a:p>
          <a:p>
            <a:endParaRPr lang="hu-HU" sz="1800" dirty="0"/>
          </a:p>
          <a:p>
            <a:endParaRPr lang="hu-HU" sz="1800" dirty="0" smtClean="0"/>
          </a:p>
          <a:p>
            <a:endParaRPr lang="hu-HU" sz="1800" dirty="0"/>
          </a:p>
          <a:p>
            <a:r>
              <a:rPr lang="hu-HU" sz="1800" dirty="0" smtClean="0"/>
              <a:t>https</a:t>
            </a:r>
            <a:r>
              <a:rPr lang="hu-HU" sz="1800" dirty="0"/>
              <a:t>://masfelfok.hu/2022/12/14/tamogato-kozegben-itthon-is-konnyebb-volna-a-kornyezettudatossag-egyeni-cselekves-klimavaltozas-eletmod-elte-ppk/</a:t>
            </a:r>
          </a:p>
        </p:txBody>
      </p:sp>
    </p:spTree>
    <p:extLst>
      <p:ext uri="{BB962C8B-B14F-4D97-AF65-F5344CB8AC3E}">
        <p14:creationId xmlns:p14="http://schemas.microsoft.com/office/powerpoint/2010/main" val="1835759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A böjt, mint a teremtett világ tisztelete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Böjt </a:t>
            </a:r>
            <a:r>
              <a:rPr lang="hu-HU" dirty="0" smtClean="0"/>
              <a:t>– lemondás - aszkézis</a:t>
            </a:r>
          </a:p>
          <a:p>
            <a:r>
              <a:rPr lang="hu-HU" dirty="0" smtClean="0"/>
              <a:t>Zöld böjt: h</a:t>
            </a:r>
            <a:r>
              <a:rPr lang="hu-HU" i="1" dirty="0" smtClean="0"/>
              <a:t>ogy </a:t>
            </a:r>
            <a:r>
              <a:rPr lang="hu-HU" i="1" dirty="0"/>
              <a:t>a szegényeknek is jusson, a következő nemzedéknek is maradjon a teremtett világ  javaiból, és eközben magunk is megújuljunk  emberségünkben</a:t>
            </a:r>
            <a:r>
              <a:rPr lang="hu-HU" i="1" dirty="0" smtClean="0"/>
              <a:t>.</a:t>
            </a:r>
          </a:p>
          <a:p>
            <a:r>
              <a:rPr lang="hu-HU" dirty="0" smtClean="0"/>
              <a:t>Konkrét helyi programok: kicsiben kell kezdeni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922961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Filmek a jelenről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hu-HU" i="1" dirty="0"/>
              <a:t>Deep </a:t>
            </a:r>
            <a:r>
              <a:rPr lang="hu-HU" i="1" dirty="0" err="1"/>
              <a:t>Rising</a:t>
            </a:r>
            <a:r>
              <a:rPr lang="hu-HU" i="1" dirty="0"/>
              <a:t>:</a:t>
            </a:r>
            <a:r>
              <a:rPr lang="hu-HU" dirty="0"/>
              <a:t> a mélytengeri bányászattal kapcsolatos dilemmák</a:t>
            </a:r>
          </a:p>
          <a:p>
            <a:r>
              <a:rPr lang="hu-HU" dirty="0"/>
              <a:t> </a:t>
            </a:r>
            <a:r>
              <a:rPr lang="hu-HU" i="1" dirty="0"/>
              <a:t>Árral szemben: </a:t>
            </a:r>
            <a:r>
              <a:rPr lang="hu-HU" dirty="0"/>
              <a:t> az ipari halászati módszerek okozta problémák</a:t>
            </a:r>
          </a:p>
          <a:p>
            <a:r>
              <a:rPr lang="hu-HU" i="1" dirty="0"/>
              <a:t>A csodálatos </a:t>
            </a:r>
            <a:r>
              <a:rPr lang="hu-HU" i="1" dirty="0" err="1"/>
              <a:t>Afrin</a:t>
            </a:r>
            <a:r>
              <a:rPr lang="hu-HU" i="1" dirty="0"/>
              <a:t>: árvizek idején</a:t>
            </a:r>
            <a:r>
              <a:rPr lang="hu-HU" dirty="0"/>
              <a:t> a bangladesi árvizek által sújtott csoportok </a:t>
            </a:r>
            <a:r>
              <a:rPr lang="hu-HU" dirty="0" smtClean="0"/>
              <a:t>küzdelme</a:t>
            </a:r>
          </a:p>
          <a:p>
            <a:r>
              <a:rPr lang="hu-HU" i="1" dirty="0" smtClean="0"/>
              <a:t>A </a:t>
            </a:r>
            <a:r>
              <a:rPr lang="hu-HU" i="1" dirty="0"/>
              <a:t>Palackosok</a:t>
            </a:r>
            <a:r>
              <a:rPr lang="hu-HU" dirty="0"/>
              <a:t>, a </a:t>
            </a:r>
            <a:r>
              <a:rPr lang="hu-HU" i="1" dirty="0"/>
              <a:t>Kimozdult anyag</a:t>
            </a:r>
            <a:r>
              <a:rPr lang="hu-HU" dirty="0"/>
              <a:t>, </a:t>
            </a:r>
            <a:r>
              <a:rPr lang="hu-HU" i="1" dirty="0"/>
              <a:t>A magány földrajza</a:t>
            </a:r>
            <a:r>
              <a:rPr lang="hu-HU" dirty="0"/>
              <a:t> </a:t>
            </a:r>
            <a:r>
              <a:rPr lang="hu-HU" dirty="0" smtClean="0"/>
              <a:t>a környezeti </a:t>
            </a:r>
            <a:r>
              <a:rPr lang="hu-HU" dirty="0"/>
              <a:t>károkat okozó hulladék (félre)kezelés és a globális szennyezés </a:t>
            </a:r>
            <a:r>
              <a:rPr lang="hu-HU" dirty="0" smtClean="0"/>
              <a:t>problémái</a:t>
            </a:r>
          </a:p>
          <a:p>
            <a:r>
              <a:rPr lang="hu-HU" dirty="0" smtClean="0"/>
              <a:t>A </a:t>
            </a:r>
            <a:r>
              <a:rPr lang="hu-HU" i="1" dirty="0" err="1" smtClean="0"/>
              <a:t>Flotacija</a:t>
            </a:r>
            <a:r>
              <a:rPr lang="hu-HU" dirty="0" smtClean="0"/>
              <a:t>, </a:t>
            </a:r>
            <a:r>
              <a:rPr lang="hu-HU" dirty="0" err="1" smtClean="0"/>
              <a:t>a</a:t>
            </a:r>
            <a:r>
              <a:rPr lang="hu-HU" dirty="0" smtClean="0"/>
              <a:t> </a:t>
            </a:r>
            <a:r>
              <a:rPr lang="hu-HU" i="1" dirty="0"/>
              <a:t>Hegyek </a:t>
            </a:r>
            <a:r>
              <a:rPr lang="hu-HU" i="1" dirty="0" smtClean="0"/>
              <a:t>embere, a Tartani az eget</a:t>
            </a:r>
            <a:r>
              <a:rPr lang="hu-HU" dirty="0" smtClean="0"/>
              <a:t> </a:t>
            </a:r>
            <a:r>
              <a:rPr lang="hu-HU" dirty="0"/>
              <a:t>azt vizsgálják, hogyan hat a klímaváltozás és a poszt-indusztriális kor a környezetre és a közösségekre. </a:t>
            </a:r>
          </a:p>
          <a:p>
            <a:r>
              <a:rPr lang="hu-HU" dirty="0"/>
              <a:t>(forrás: https://</a:t>
            </a:r>
            <a:r>
              <a:rPr lang="hu-HU" dirty="0" smtClean="0"/>
              <a:t>www.verzio.org/hu/2023/catalog/anthropocene)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128621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Alapelvek</a:t>
            </a:r>
            <a:br>
              <a:rPr lang="hu-HU" dirty="0" smtClean="0"/>
            </a:br>
            <a:r>
              <a:rPr lang="hu-HU" sz="3600" dirty="0" smtClean="0"/>
              <a:t>Európai Környezetvédelmi Ügynökség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hu-HU" dirty="0" smtClean="0"/>
              <a:t>Holisztikus </a:t>
            </a:r>
            <a:r>
              <a:rPr lang="hu-HU" dirty="0"/>
              <a:t>megközelítés elve</a:t>
            </a:r>
          </a:p>
          <a:p>
            <a:r>
              <a:rPr lang="hu-HU" dirty="0"/>
              <a:t>Generáción belüli és generációk </a:t>
            </a:r>
            <a:r>
              <a:rPr lang="hu-HU" dirty="0" smtClean="0"/>
              <a:t>közötti</a:t>
            </a:r>
          </a:p>
          <a:p>
            <a:pPr marL="0" indent="0">
              <a:buNone/>
            </a:pPr>
            <a:r>
              <a:rPr lang="hu-HU" dirty="0" smtClean="0"/>
              <a:t> </a:t>
            </a:r>
            <a:r>
              <a:rPr lang="hu-HU" dirty="0"/>
              <a:t>szolidaritás</a:t>
            </a:r>
          </a:p>
          <a:p>
            <a:r>
              <a:rPr lang="hu-HU" dirty="0"/>
              <a:t>Társadalmi igazságosság</a:t>
            </a:r>
          </a:p>
          <a:p>
            <a:r>
              <a:rPr lang="hu-HU" dirty="0"/>
              <a:t>Az erőforrások fenntartható használata</a:t>
            </a:r>
          </a:p>
          <a:p>
            <a:r>
              <a:rPr lang="hu-HU" dirty="0"/>
              <a:t>Integráció</a:t>
            </a:r>
          </a:p>
          <a:p>
            <a:r>
              <a:rPr lang="hu-HU" dirty="0"/>
              <a:t>Helyi erőforrások használata</a:t>
            </a:r>
          </a:p>
          <a:p>
            <a:r>
              <a:rPr lang="hu-HU" dirty="0"/>
              <a:t>Társadalmi részvétel</a:t>
            </a:r>
          </a:p>
          <a:p>
            <a:r>
              <a:rPr lang="hu-HU" dirty="0"/>
              <a:t>Társadalmi felelősség</a:t>
            </a:r>
          </a:p>
          <a:p>
            <a:r>
              <a:rPr lang="hu-HU" dirty="0"/>
              <a:t>Elővigyázatosság és megelőzés elve</a:t>
            </a:r>
          </a:p>
          <a:p>
            <a:r>
              <a:rPr lang="hu-HU" dirty="0"/>
              <a:t>A szennyező fizet elve</a:t>
            </a:r>
          </a:p>
          <a:p>
            <a:pPr marL="0" indent="0">
              <a:buNone/>
            </a:pPr>
            <a:r>
              <a:rPr lang="hu-HU" dirty="0"/>
              <a:t>(https://</a:t>
            </a:r>
            <a:r>
              <a:rPr lang="hu-HU" dirty="0" smtClean="0"/>
              <a:t>eionet.kormany.hu/a-fenntarthato-fejlodes-fogalma)</a:t>
            </a:r>
            <a:endParaRPr lang="hu-HU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12" y="1772816"/>
            <a:ext cx="3190875" cy="3495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6390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Jövőképek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/>
              <a:t>Figyelem! A következő előadás termékmegjelenítést is tartalmaz!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046406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Győz a technológia?</a:t>
            </a:r>
            <a:endParaRPr lang="hu-HU" dirty="0"/>
          </a:p>
        </p:txBody>
      </p:sp>
      <p:sp>
        <p:nvSpPr>
          <p:cNvPr id="5" name="Tartalom helye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u-HU" sz="2000" dirty="0" smtClean="0"/>
              <a:t>„Az emberiségnek előbb-utóbb tovább kell állnia.” – pl. Avatar</a:t>
            </a:r>
          </a:p>
          <a:p>
            <a:pPr marL="0" indent="0">
              <a:buNone/>
            </a:pPr>
            <a:r>
              <a:rPr lang="hu-HU" sz="2000" dirty="0" smtClean="0"/>
              <a:t>„A pandákat nem megmenteni kellene,</a:t>
            </a:r>
          </a:p>
          <a:p>
            <a:pPr marL="0" indent="0">
              <a:buNone/>
            </a:pPr>
            <a:r>
              <a:rPr lang="hu-HU" sz="2000" dirty="0" smtClean="0"/>
              <a:t>hanem azon dolgozni, hogyan lehetne</a:t>
            </a:r>
          </a:p>
          <a:p>
            <a:pPr marL="0" indent="0">
              <a:buNone/>
            </a:pPr>
            <a:r>
              <a:rPr lang="hu-HU" sz="2000" dirty="0" smtClean="0"/>
              <a:t> belőlük üzemanyagot készíteni”.</a:t>
            </a:r>
          </a:p>
          <a:p>
            <a:pPr marL="0" indent="0">
              <a:buNone/>
            </a:pPr>
            <a:r>
              <a:rPr lang="hu-HU" sz="2000" dirty="0" smtClean="0"/>
              <a:t>„A legalattomosabb gondolat ömlött a </a:t>
            </a:r>
          </a:p>
          <a:p>
            <a:pPr marL="0" indent="0">
              <a:buNone/>
            </a:pPr>
            <a:r>
              <a:rPr lang="hu-HU" sz="2000" dirty="0"/>
              <a:t>s</a:t>
            </a:r>
            <a:r>
              <a:rPr lang="hu-HU" sz="2000" dirty="0" smtClean="0"/>
              <a:t>zabadba, ami a dolgozó emberre</a:t>
            </a:r>
          </a:p>
          <a:p>
            <a:pPr marL="0" indent="0">
              <a:buNone/>
            </a:pPr>
            <a:r>
              <a:rPr lang="hu-HU" sz="2000" dirty="0" smtClean="0"/>
              <a:t>leselkedhet: a halogatás.”</a:t>
            </a:r>
          </a:p>
          <a:p>
            <a:pPr marL="0" indent="0">
              <a:buNone/>
            </a:pPr>
            <a:r>
              <a:rPr lang="hu-HU" sz="2000" dirty="0" smtClean="0"/>
              <a:t>„Soha nem fogjuk tudni megcsinálni.”</a:t>
            </a:r>
            <a:endParaRPr lang="hu-HU" sz="2000" dirty="0"/>
          </a:p>
        </p:txBody>
      </p:sp>
      <p:pic>
        <p:nvPicPr>
          <p:cNvPr id="10" name="Kép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176" y="2780928"/>
            <a:ext cx="1981200" cy="3023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3451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Mindent elrontottunk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 smtClean="0"/>
              <a:t>„Miért nem mentettük meg otthonunkat, a Földet, ameddig még lehetett?”</a:t>
            </a:r>
          </a:p>
          <a:p>
            <a:endParaRPr lang="hu-HU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168" y="2924944"/>
            <a:ext cx="2332654" cy="3312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1199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27584" y="692696"/>
            <a:ext cx="7096752" cy="756042"/>
          </a:xfrm>
        </p:spPr>
        <p:txBody>
          <a:bodyPr/>
          <a:lstStyle/>
          <a:p>
            <a:r>
              <a:rPr lang="hu-HU" dirty="0" smtClean="0"/>
              <a:t>Világkormány?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39552" y="1412776"/>
            <a:ext cx="8229600" cy="424017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u-HU" sz="2800" dirty="0" smtClean="0"/>
              <a:t>A </a:t>
            </a:r>
            <a:r>
              <a:rPr lang="hu-HU" sz="2800" dirty="0" smtClean="0"/>
              <a:t>nagyhatalmak</a:t>
            </a:r>
            <a:r>
              <a:rPr lang="hu-HU" sz="2800" dirty="0"/>
              <a:t>, egyszer csak – ha akarnak, ha </a:t>
            </a:r>
            <a:r>
              <a:rPr lang="hu-HU" sz="2800" dirty="0" smtClean="0"/>
              <a:t>nem – együtt fognak működni</a:t>
            </a:r>
            <a:r>
              <a:rPr lang="hu-HU" sz="2800" dirty="0"/>
              <a:t>, hogy a </a:t>
            </a:r>
            <a:r>
              <a:rPr lang="hu-HU" sz="2800" dirty="0" smtClean="0"/>
              <a:t>károsanyag-kibocsájtás csökkenjen – világkormány.</a:t>
            </a:r>
          </a:p>
          <a:p>
            <a:pPr marL="0" indent="0">
              <a:buNone/>
            </a:pPr>
            <a:r>
              <a:rPr lang="hu-HU" sz="2800" dirty="0" smtClean="0"/>
              <a:t>Nem tudni pontosan </a:t>
            </a:r>
            <a:r>
              <a:rPr lang="hu-HU" sz="2800" dirty="0"/>
              <a:t>mikor, de </a:t>
            </a:r>
            <a:r>
              <a:rPr lang="hu-HU" sz="2800" dirty="0" smtClean="0"/>
              <a:t>belátják</a:t>
            </a:r>
            <a:r>
              <a:rPr lang="hu-HU" sz="2800" dirty="0"/>
              <a:t>: elkerülhetetlen az </a:t>
            </a:r>
            <a:r>
              <a:rPr lang="hu-HU" sz="2800" dirty="0" smtClean="0"/>
              <a:t>összefogás.</a:t>
            </a:r>
          </a:p>
          <a:p>
            <a:pPr marL="0" indent="0">
              <a:buNone/>
            </a:pPr>
            <a:r>
              <a:rPr lang="hu-HU" sz="2800" dirty="0" smtClean="0"/>
              <a:t>Nekik </a:t>
            </a:r>
            <a:r>
              <a:rPr lang="hu-HU" sz="2800" dirty="0"/>
              <a:t>is vannak gyerekeik, </a:t>
            </a:r>
            <a:r>
              <a:rPr lang="hu-HU" sz="2800" dirty="0" smtClean="0"/>
              <a:t>akikről</a:t>
            </a:r>
          </a:p>
          <a:p>
            <a:pPr marL="0" indent="0">
              <a:buNone/>
            </a:pPr>
            <a:r>
              <a:rPr lang="hu-HU" sz="2800" dirty="0" smtClean="0"/>
              <a:t>gondoskodni </a:t>
            </a:r>
            <a:r>
              <a:rPr lang="hu-HU" sz="2800" dirty="0"/>
              <a:t>kell, nekik is kell majd </a:t>
            </a:r>
            <a:endParaRPr lang="hu-HU" sz="2800" dirty="0" smtClean="0"/>
          </a:p>
          <a:p>
            <a:pPr marL="0" indent="0">
              <a:buNone/>
            </a:pPr>
            <a:r>
              <a:rPr lang="hu-HU" sz="2800" dirty="0" smtClean="0"/>
              <a:t>lélegezniük, közös </a:t>
            </a:r>
            <a:r>
              <a:rPr lang="hu-HU" sz="2800" dirty="0"/>
              <a:t>érdek </a:t>
            </a:r>
            <a:r>
              <a:rPr lang="hu-HU" sz="2800" dirty="0" smtClean="0"/>
              <a:t>lesz,</a:t>
            </a:r>
          </a:p>
          <a:p>
            <a:pPr marL="0" indent="0">
              <a:buNone/>
            </a:pPr>
            <a:r>
              <a:rPr lang="hu-HU" sz="2800" dirty="0" smtClean="0"/>
              <a:t>hogy </a:t>
            </a:r>
            <a:r>
              <a:rPr lang="hu-HU" sz="2800" dirty="0"/>
              <a:t>megmaradjon a bolygó</a:t>
            </a:r>
            <a:r>
              <a:rPr lang="hu-HU" sz="2800" dirty="0" smtClean="0"/>
              <a:t>.</a:t>
            </a:r>
            <a:endParaRPr lang="hu-HU" sz="2800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9889" y="3842014"/>
            <a:ext cx="1061006" cy="1741435"/>
          </a:xfrm>
          <a:prstGeom prst="rect">
            <a:avLst/>
          </a:prstGeom>
        </p:spPr>
      </p:pic>
      <p:pic>
        <p:nvPicPr>
          <p:cNvPr id="6" name="Kép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0312" y="1916832"/>
            <a:ext cx="1060583" cy="1616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542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1496" y="1916832"/>
            <a:ext cx="3423380" cy="3423380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Fordulatra van  szükség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b="1" dirty="0" smtClean="0"/>
              <a:t>Antropocentrikus</a:t>
            </a:r>
          </a:p>
          <a:p>
            <a:pPr marL="0" indent="0">
              <a:buNone/>
            </a:pPr>
            <a:r>
              <a:rPr lang="hu-HU" b="1" dirty="0" smtClean="0"/>
              <a:t>hozzáállás</a:t>
            </a:r>
            <a:r>
              <a:rPr lang="hu-HU" dirty="0" smtClean="0"/>
              <a:t>:</a:t>
            </a:r>
          </a:p>
          <a:p>
            <a:pPr marL="0" indent="0">
              <a:buNone/>
            </a:pPr>
            <a:r>
              <a:rPr lang="en-US" dirty="0" smtClean="0"/>
              <a:t>Heal the world</a:t>
            </a:r>
            <a:r>
              <a:rPr lang="hu-HU" dirty="0" smtClean="0"/>
              <a:t> </a:t>
            </a:r>
            <a:endParaRPr lang="hu-HU" dirty="0"/>
          </a:p>
          <a:p>
            <a:pPr marL="0" indent="0">
              <a:buNone/>
            </a:pPr>
            <a:r>
              <a:rPr lang="en-US" dirty="0" smtClean="0"/>
              <a:t>Make it a better place</a:t>
            </a:r>
            <a:endParaRPr lang="hu-HU" dirty="0" smtClean="0"/>
          </a:p>
          <a:p>
            <a:pPr marL="0" indent="0">
              <a:buNone/>
            </a:pPr>
            <a:r>
              <a:rPr lang="en-US" dirty="0" smtClean="0"/>
              <a:t>For you and for me,</a:t>
            </a:r>
            <a:endParaRPr lang="hu-HU" dirty="0"/>
          </a:p>
          <a:p>
            <a:pPr marL="0" indent="0">
              <a:buNone/>
            </a:pPr>
            <a:r>
              <a:rPr lang="en-US" dirty="0" smtClean="0"/>
              <a:t>and the entire human race</a:t>
            </a:r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val="3086009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u-HU" sz="2400" dirty="0" smtClean="0"/>
              <a:t>Konrad Lorenz</a:t>
            </a:r>
            <a:br>
              <a:rPr lang="hu-HU" sz="2400" dirty="0" smtClean="0"/>
            </a:br>
            <a:r>
              <a:rPr lang="hu-HU" sz="2400" b="1" i="1" dirty="0" smtClean="0"/>
              <a:t>A </a:t>
            </a:r>
            <a:r>
              <a:rPr lang="hu-HU" sz="2400" b="1" i="1" dirty="0"/>
              <a:t>civilizált emberiség nyolc halálos bűne </a:t>
            </a:r>
            <a:endParaRPr lang="hu-HU" sz="24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hu-HU" b="1" i="1" dirty="0" smtClean="0"/>
              <a:t>A </a:t>
            </a:r>
            <a:r>
              <a:rPr lang="hu-HU" b="1" i="1" dirty="0"/>
              <a:t>természetes életteret elpusztítjuk, miáltal nemcsak saját környezetünket romboljuk </a:t>
            </a:r>
            <a:r>
              <a:rPr lang="hu-HU" b="1" i="1" dirty="0" smtClean="0"/>
              <a:t>le, hanem </a:t>
            </a:r>
            <a:r>
              <a:rPr lang="hu-HU" b="1" i="1" dirty="0"/>
              <a:t>megfosztjuk magunkat a felettünk álló teremtés szépségének és </a:t>
            </a:r>
            <a:r>
              <a:rPr lang="hu-HU" b="1" i="1" dirty="0" smtClean="0"/>
              <a:t>nagyszerűségének tiszteletétől is.</a:t>
            </a:r>
            <a:endParaRPr lang="hu-HU" dirty="0"/>
          </a:p>
          <a:p>
            <a:pPr marL="0" indent="0">
              <a:buNone/>
            </a:pPr>
            <a:r>
              <a:rPr lang="hu-HU" b="1" i="1" dirty="0" smtClean="0"/>
              <a:t>Az </a:t>
            </a:r>
            <a:r>
              <a:rPr lang="hu-HU" b="1" i="1" dirty="0"/>
              <a:t>emberiség önmagával való versenyfutása, ami a technológia egyre </a:t>
            </a:r>
            <a:r>
              <a:rPr lang="hu-HU" b="1" i="1" dirty="0" smtClean="0"/>
              <a:t>inkább pusztulásunkra </a:t>
            </a:r>
            <a:r>
              <a:rPr lang="hu-HU" b="1" i="1" dirty="0"/>
              <a:t>törő fejlődését vetíti előre, vakká teszi az embert minden igaz értékkel </a:t>
            </a:r>
            <a:r>
              <a:rPr lang="hu-HU" b="1" i="1" dirty="0" smtClean="0"/>
              <a:t>szemben.</a:t>
            </a:r>
          </a:p>
          <a:p>
            <a:pPr marL="0" indent="0">
              <a:buNone/>
            </a:pPr>
            <a:r>
              <a:rPr lang="hu-HU" b="1" i="1" dirty="0" smtClean="0"/>
              <a:t>A </a:t>
            </a:r>
            <a:r>
              <a:rPr lang="hu-HU" b="1" i="1" dirty="0"/>
              <a:t>mélyebb érzelmeket és érzéseket kiöli az elpuhultság. A technológia és </a:t>
            </a:r>
            <a:r>
              <a:rPr lang="hu-HU" b="1" i="1" dirty="0" smtClean="0"/>
              <a:t>a gyógyszeripar </a:t>
            </a:r>
            <a:r>
              <a:rPr lang="hu-HU" b="1" i="1" dirty="0"/>
              <a:t>eszközeivel elérték, hogy egyre kevésbé viselünk el bármit, ami a legkisebb</a:t>
            </a:r>
            <a:endParaRPr lang="hu-HU" dirty="0"/>
          </a:p>
          <a:p>
            <a:pPr marL="0" indent="0">
              <a:buNone/>
            </a:pPr>
            <a:r>
              <a:rPr lang="hu-HU" b="1" i="1" dirty="0"/>
              <a:t>kellemetlenséget okozza.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0825724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Ökofilozófia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 smtClean="0"/>
              <a:t>Valósághoz való hozzáállás megváltozása:</a:t>
            </a:r>
          </a:p>
          <a:p>
            <a:pPr marL="0" indent="0">
              <a:buNone/>
            </a:pPr>
            <a:r>
              <a:rPr lang="hu-HU" dirty="0" smtClean="0"/>
              <a:t>Tiszteletteljes</a:t>
            </a:r>
          </a:p>
          <a:p>
            <a:pPr marL="0" indent="0">
              <a:buNone/>
            </a:pPr>
            <a:r>
              <a:rPr lang="hu-HU" dirty="0" smtClean="0"/>
              <a:t>Befogadó</a:t>
            </a:r>
          </a:p>
          <a:p>
            <a:pPr marL="0" indent="0">
              <a:buNone/>
            </a:pPr>
            <a:r>
              <a:rPr lang="hu-HU" dirty="0" smtClean="0"/>
              <a:t>Hálás</a:t>
            </a:r>
          </a:p>
          <a:p>
            <a:pPr marL="0" indent="0">
              <a:buNone/>
            </a:pPr>
            <a:r>
              <a:rPr lang="hu-HU" dirty="0" smtClean="0"/>
              <a:t>Meditatív</a:t>
            </a:r>
          </a:p>
          <a:p>
            <a:pPr marL="0" indent="0">
              <a:buNone/>
            </a:pPr>
            <a:endParaRPr lang="hu-HU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3928" y="3284984"/>
            <a:ext cx="4045632" cy="2697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613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779</TotalTime>
  <Words>658</Words>
  <Application>Microsoft Office PowerPoint</Application>
  <PresentationFormat>Diavetítés a képernyőre (4:3 oldalarány)</PresentationFormat>
  <Paragraphs>116</Paragraphs>
  <Slides>18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18</vt:i4>
      </vt:variant>
    </vt:vector>
  </HeadingPairs>
  <TitlesOfParts>
    <vt:vector size="19" baseType="lpstr">
      <vt:lpstr>Austin</vt:lpstr>
      <vt:lpstr>„Teremtésvédelem: fenntarthatóság, szemléletformálás és körforgásos gazdaság az örök értékek tükrében”  Teendőink holisztikus perspektívában</vt:lpstr>
      <vt:lpstr>Alapelvek Európai Környezetvédelmi Ügynökség</vt:lpstr>
      <vt:lpstr>Jövőképek</vt:lpstr>
      <vt:lpstr>Győz a technológia?</vt:lpstr>
      <vt:lpstr>Mindent elrontottunk</vt:lpstr>
      <vt:lpstr>Világkormány?</vt:lpstr>
      <vt:lpstr>Fordulatra van  szükség</vt:lpstr>
      <vt:lpstr>Konrad Lorenz A civilizált emberiség nyolc halálos bűne </vt:lpstr>
      <vt:lpstr>Ökofilozófia</vt:lpstr>
      <vt:lpstr>Holisztikus ökológia</vt:lpstr>
      <vt:lpstr>Teremtésvédelem</vt:lpstr>
      <vt:lpstr>     John Chryssavgis: A bolygó lelke</vt:lpstr>
      <vt:lpstr>Mit tehetünk?</vt:lpstr>
      <vt:lpstr>Ne adjuk fel! Ne keseredjünk el! </vt:lpstr>
      <vt:lpstr>Robert Gifford: A tétlenség sárkányai</vt:lpstr>
      <vt:lpstr>A cselekvés méhecskéi</vt:lpstr>
      <vt:lpstr>A böjt, mint a teremtett világ tisztelete</vt:lpstr>
      <vt:lpstr>Filmek a jelenről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Mindennapi teendőink holisztikus perspektívája</dc:title>
  <dc:creator>user</dc:creator>
  <cp:lastModifiedBy>user</cp:lastModifiedBy>
  <cp:revision>38</cp:revision>
  <dcterms:created xsi:type="dcterms:W3CDTF">2023-11-23T08:48:21Z</dcterms:created>
  <dcterms:modified xsi:type="dcterms:W3CDTF">2023-11-26T17:34:54Z</dcterms:modified>
</cp:coreProperties>
</file>