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8" r:id="rId4"/>
  </p:sldMasterIdLst>
  <p:notesMasterIdLst>
    <p:notesMasterId r:id="rId23"/>
  </p:notesMasterIdLst>
  <p:sldIdLst>
    <p:sldId id="256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78" d="100"/>
          <a:sy n="78" d="100"/>
        </p:scale>
        <p:origin x="5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61" r:id="rId3"/>
    <p:sldLayoutId id="2147483671" r:id="rId4"/>
    <p:sldLayoutId id="2147483672" r:id="rId5"/>
    <p:sldLayoutId id="2147483674" r:id="rId6"/>
    <p:sldLayoutId id="2147483673" r:id="rId7"/>
    <p:sldLayoutId id="2147483676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wc.com/hu/hu/kiadvanyok/assets/pdf/korforgasos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wc.com/hu/hu/kiadvanyok/assets/pdf/korforgasos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wc.com/hu/hu/kiadvanyok/assets/pdf/korforgasos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https://konyvtar.uni-pannon.hu/images/docman-files/efop343/e-jegyzetek/Nemeth_Kornel_A_korforgasos_gazdasag_alapjai.pdf%205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onyvtar.uni-pannon.hu/images/docman-files/efop343/e-jegyzetek/Nemeth_Kornel_A_korforgasos_gazdasag_alapjai.pdf%205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onyvtar.uni-pannon.hu/images/docman-files/efop343/e-jegyzetek/Nemeth_Kornel_A_korforgasos_gazdasag_alapjai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onyvtar.uni-pannon.hu/images/docman-files/efop343/e-jegyzetek/Nemeth_Kornel_A_korforgasos_gazdasag_alapjai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680520" cy="1440160"/>
          </a:xfrm>
        </p:spPr>
        <p:txBody>
          <a:bodyPr/>
          <a:lstStyle/>
          <a:p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Éves szinten személyenként átlagosan közel 560 kg szemetet hagyunk magunk mögött.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enntarthatóság, valamint az egyéni és vállalati felelősségvállalás által vezérelt kezdeményezésekről, mint a szemétszedés, szelektív hulladékgyűjtés, adományozás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/>
              <a:t>Forrás: </a:t>
            </a:r>
            <a:r>
              <a:rPr lang="hu-HU" sz="1000" dirty="0">
                <a:hlinkClick r:id="rId2"/>
              </a:rPr>
              <a:t>https://www.pwc.com/hu/hu/kiadvanyok/assets/pdf/korforgasos.pdf</a:t>
            </a:r>
            <a:r>
              <a:rPr lang="hu-HU" sz="1000" dirty="0"/>
              <a:t>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pic>
        <p:nvPicPr>
          <p:cNvPr id="5" name="Tartalom helye 4" descr="A képen szöveg, piros, képernyőkép, tervezés látható&#10;&#10;Automatikusan generált leírás">
            <a:extLst>
              <a:ext uri="{FF2B5EF4-FFF2-40B4-BE49-F238E27FC236}">
                <a16:creationId xmlns:a16="http://schemas.microsoft.com/office/drawing/2014/main" id="{A063AF19-98BD-C4C6-2E8A-B37AEBE4F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864" y="1484784"/>
            <a:ext cx="533893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körforgásos gazdaság mozgatórugói: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átalakuló fogyasztói igények,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szűkös erőforrások, </a:t>
            </a:r>
            <a:endParaRPr lang="hu-H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technológiai áttörések térnyerése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echnológiai driverek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hulladék fogalmával az ember az első ipari forradalom beköszöntével ismerkedett meg, azóta erőforrásokat veszünk el a természettől, termékeket állítunk elő, melyeket elfogyasztunk, a felesleg eldobásával pedig hulladékot hozunk létre. Jelenleg a negyedik ipari forradalom szemtanúi vagyunk, amelyet gőzgép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helyett a digitalizáció és felfoghatatlan mennyiségű adat üzemeltet.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körforgásos gazdaság térnyerése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000" dirty="0"/>
              <a:t>Forrás: </a:t>
            </a:r>
            <a:r>
              <a:rPr lang="hu-HU" sz="1000" dirty="0">
                <a:hlinkClick r:id="rId2"/>
              </a:rPr>
              <a:t>https://www.pwc.com/hu/hu/kiadvanyok/assets/pdf/korforgasos.pdf</a:t>
            </a:r>
            <a:r>
              <a:rPr lang="hu-HU" sz="1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682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r>
              <a:rPr lang="hu-HU" sz="800" dirty="0"/>
              <a:t>Forrás: </a:t>
            </a:r>
            <a:r>
              <a:rPr lang="hu-HU" sz="800" dirty="0">
                <a:hlinkClick r:id="rId2"/>
              </a:rPr>
              <a:t>https://www.pwc.com/hu/hu/kiadvanyok/assets/pdf/korforgasos.pdf</a:t>
            </a:r>
            <a:r>
              <a:rPr lang="hu-HU" sz="800" dirty="0"/>
              <a:t> 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pic>
        <p:nvPicPr>
          <p:cNvPr id="5" name="Tartalom helye 4" descr="A képen szöveg, diagram, képernyőkép, tervezés látható&#10;&#10;Automatikusan generált leírás">
            <a:extLst>
              <a:ext uri="{FF2B5EF4-FFF2-40B4-BE49-F238E27FC236}">
                <a16:creationId xmlns:a16="http://schemas.microsoft.com/office/drawing/2014/main" id="{49FA10DE-31F6-1067-AFD4-ABBBAA933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268760"/>
            <a:ext cx="698477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Előnyök: miért kell áttérni a körkörös gazdaságra?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r>
              <a:rPr lang="hu-HU" sz="800" dirty="0"/>
              <a:t>Forrás: ITM A körforgásos gazdaságra történő átállás alappillérei</a:t>
            </a:r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548D755-F69F-A77E-D074-DE723E62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környezet védelme érdekében</a:t>
            </a:r>
          </a:p>
          <a:p>
            <a:pPr algn="just"/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Nyersanyag-függőség csökkentése érdekében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növekedést és az erőforrás-felhasználás csökkentését kell hosszú távon elérni, azáltal, hogy: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 kell gyorsítani az áttérést egy olyan regeneratív növekedési modellre, amellyel kevésbé károsítjuk a természeti erőforrásainkat, 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 kell törekedni, hogy a következő évtizedben csökkentsük a nyersanyagok fogyasztását és megduplázzuk a körkörös anyagfelhasználási arányát.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EU-ban működő gyártó cégek átlagosan 40 %-ot költenek anyagokra, a zárt rendszerű modellek növelhetik nyereségességüket, miközben megvédhetik őket az erőforrásárak ingadozásaitól,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körforgásos gazdaság elveinek alkalmazása az EU gazdaságában 2030-ig további 0,5 %-kal növelheti az EU GDP-jét, mintegy 700 000 új munkahelyet teremtve.</a:t>
            </a:r>
          </a:p>
        </p:txBody>
      </p:sp>
    </p:spTree>
    <p:extLst>
      <p:ext uri="{BB962C8B-B14F-4D97-AF65-F5344CB8AC3E}">
        <p14:creationId xmlns:p14="http://schemas.microsoft.com/office/powerpoint/2010/main" val="352373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erőforrás-hatékony Európa és a körforgásos gazdaság megvalósítására vonatkozó fontosabb Európai Bizottsági közlemények, jelentések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6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 Németh., 2020 alapján, </a:t>
            </a:r>
            <a:r>
              <a:rPr lang="hu-HU" altLang="hu-H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https://konyvtar.uni-pannon.hu/images/docman-files/efop343/e-jegyzetek/Nemeth_Kornel_A_korforgasos_gazdasag_alapjai.pdf 53</a:t>
            </a:r>
            <a:r>
              <a:rPr kumimoji="0" lang="hu-HU" altLang="hu-H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oldal</a:t>
            </a:r>
            <a:endParaRPr kumimoji="0" lang="hu-HU" altLang="hu-H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20220F51-38CA-66B1-4154-8C5620844B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23400" y="1364853"/>
          <a:ext cx="4615049" cy="5120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3747">
                  <a:extLst>
                    <a:ext uri="{9D8B030D-6E8A-4147-A177-3AD203B41FA5}">
                      <a16:colId xmlns:a16="http://schemas.microsoft.com/office/drawing/2014/main" val="959568293"/>
                    </a:ext>
                  </a:extLst>
                </a:gridCol>
                <a:gridCol w="1000651">
                  <a:extLst>
                    <a:ext uri="{9D8B030D-6E8A-4147-A177-3AD203B41FA5}">
                      <a16:colId xmlns:a16="http://schemas.microsoft.com/office/drawing/2014/main" val="309490406"/>
                    </a:ext>
                  </a:extLst>
                </a:gridCol>
                <a:gridCol w="1000651">
                  <a:extLst>
                    <a:ext uri="{9D8B030D-6E8A-4147-A177-3AD203B41FA5}">
                      <a16:colId xmlns:a16="http://schemas.microsoft.com/office/drawing/2014/main" val="2669886139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694690" marR="684530" indent="5461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 EURÓPAI BIZOTTSÁG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KÖZLEMÉNYE/JELENTÉSE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900">
                        <a:effectLst/>
                      </a:endParaRPr>
                    </a:p>
                    <a:p>
                      <a:pPr marL="137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ELFOGADÁSA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900">
                        <a:effectLst/>
                      </a:endParaRPr>
                    </a:p>
                    <a:p>
                      <a:pPr marL="94615" marR="933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SZÁMA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61835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113665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Tematikus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stratégia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természeti</a:t>
                      </a:r>
                      <a:r>
                        <a:rPr lang="en-US" sz="1000" spc="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erőforrások</a:t>
                      </a:r>
                      <a:endParaRPr lang="hu-HU" sz="900">
                        <a:effectLst/>
                      </a:endParaRPr>
                    </a:p>
                    <a:p>
                      <a:pPr marL="114935" marR="1104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fenntartható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használatáról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334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endParaRPr lang="hu-HU" sz="900">
                        <a:effectLst/>
                      </a:endParaRPr>
                    </a:p>
                    <a:p>
                      <a:pPr marL="93345" marR="9334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2005.12.21.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334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(2005)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670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969738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marL="110490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erőforrás-hatékony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Európa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megvalósításának</a:t>
                      </a:r>
                      <a:endParaRPr lang="hu-HU" sz="900">
                        <a:effectLst/>
                      </a:endParaRPr>
                    </a:p>
                    <a:p>
                      <a:pPr marL="114935" marR="1104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ütemterve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334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endParaRPr lang="hu-HU" sz="900">
                        <a:effectLst/>
                      </a:endParaRPr>
                    </a:p>
                    <a:p>
                      <a:pPr marL="93345" marR="9334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2011.09.20.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334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(2011)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571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1685879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marL="115570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</a:t>
                      </a:r>
                      <a:r>
                        <a:rPr lang="en-US" sz="1000" spc="6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anyagkörforgás</a:t>
                      </a:r>
                      <a:r>
                        <a:rPr lang="en-US" sz="1000" spc="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megvalósítása</a:t>
                      </a:r>
                      <a:r>
                        <a:rPr lang="en-US" sz="1000" spc="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–</a:t>
                      </a:r>
                      <a:r>
                        <a:rPr lang="en-US" sz="1000" spc="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körforgásos</a:t>
                      </a:r>
                      <a:r>
                        <a:rPr lang="en-US" sz="1000" spc="-2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gazdaságra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vonatkozó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uniós</a:t>
                      </a:r>
                      <a:endParaRPr lang="hu-HU" sz="900">
                        <a:effectLst/>
                      </a:endParaRPr>
                    </a:p>
                    <a:p>
                      <a:pPr marL="110490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cselekvési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terv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marR="273685" indent="3937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2015.12.2.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900">
                        <a:effectLst/>
                      </a:endParaRPr>
                    </a:p>
                    <a:p>
                      <a:pPr marL="98425" marR="933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(2015)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614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6181761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marL="111125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körforgásos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gazdaságra vonatkozó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cselekvési</a:t>
                      </a:r>
                      <a:endParaRPr lang="hu-HU" sz="900">
                        <a:effectLst/>
                      </a:endParaRPr>
                    </a:p>
                    <a:p>
                      <a:pPr marL="111760" marR="1104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terv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végrehajtásáról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334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endParaRPr lang="hu-HU" sz="900">
                        <a:effectLst/>
                      </a:endParaRPr>
                    </a:p>
                    <a:p>
                      <a:pPr marL="93345" marR="9334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2017.01.26.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017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(2017)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33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020185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114300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körforgásos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gazdaság nyomonkövetési</a:t>
                      </a:r>
                      <a:endParaRPr lang="hu-HU" sz="900">
                        <a:effectLst/>
                      </a:endParaRPr>
                    </a:p>
                    <a:p>
                      <a:pPr marL="111760" marR="1104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keretrendszeréről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5"/>
                      <a:r>
                        <a:rPr lang="en-US" sz="1000">
                          <a:effectLst/>
                        </a:rPr>
                        <a:t>Strasbourg,</a:t>
                      </a:r>
                      <a:endParaRPr lang="hu-HU" sz="900">
                        <a:effectLst/>
                      </a:endParaRPr>
                    </a:p>
                    <a:p>
                      <a:pPr marL="2470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2018.01.16.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017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(2018)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29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0060924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marL="111125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körforgásos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gazdaságra vonatkozó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cselekvési</a:t>
                      </a:r>
                      <a:endParaRPr lang="hu-HU" sz="900">
                        <a:effectLst/>
                      </a:endParaRPr>
                    </a:p>
                    <a:p>
                      <a:pPr marL="111760" marR="11049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terv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végrehajtásáról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334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endParaRPr lang="hu-HU" sz="900">
                        <a:effectLst/>
                      </a:endParaRPr>
                    </a:p>
                    <a:p>
                      <a:pPr marL="93345" marR="9334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2019.03.04.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334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(2019)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190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91195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676275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 európai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zöld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megállapodás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334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endParaRPr lang="hu-HU" sz="900">
                        <a:effectLst/>
                      </a:endParaRPr>
                    </a:p>
                    <a:p>
                      <a:pPr marL="93345" marR="9334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2019.12.11.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334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(2019)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640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1586009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69850"/>
                      <a:r>
                        <a:rPr lang="en-US" sz="1000">
                          <a:effectLst/>
                        </a:rPr>
                        <a:t>A Fenntartható Európa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beruházási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terv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-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Az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európai</a:t>
                      </a:r>
                      <a:endParaRPr lang="hu-HU" sz="900">
                        <a:effectLst/>
                      </a:endParaRPr>
                    </a:p>
                    <a:p>
                      <a:pPr marL="10350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zöld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megállapodáshoz kapcsolódó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beruházási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terv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334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endParaRPr lang="hu-HU" sz="900">
                        <a:effectLst/>
                      </a:endParaRPr>
                    </a:p>
                    <a:p>
                      <a:pPr marL="93345" marR="9334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2020.01.14.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 marR="9017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(2020)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21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7824946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110490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tisztább és versenyképesebb Európát szolgáló,</a:t>
                      </a:r>
                      <a:r>
                        <a:rPr lang="en-US" sz="1000" spc="-2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körforgásos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gazdaságra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vonatkozó új</a:t>
                      </a:r>
                      <a:r>
                        <a:rPr lang="en-US" sz="1000" spc="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cselekvési</a:t>
                      </a:r>
                      <a:endParaRPr lang="hu-HU" sz="900">
                        <a:effectLst/>
                      </a:endParaRPr>
                    </a:p>
                    <a:p>
                      <a:pPr marL="110490" marR="1104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terv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 marR="240030" indent="7620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Brüsszel,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2020.03.11.</a:t>
                      </a:r>
                      <a:endParaRPr lang="hu-HU" sz="9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</a:endParaRPr>
                    </a:p>
                    <a:p>
                      <a:pPr marL="98425" marR="901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(2020)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98</a:t>
                      </a:r>
                      <a:endParaRPr lang="hu-HU" sz="9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622511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08907E4-0A7F-84F5-E832-66A5B460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1270685"/>
            <a:ext cx="2616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B49BB4-9FA2-F697-10A8-8BF93A40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182245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47518D-2649-7FAE-FB20-4AD660F4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1934289"/>
            <a:ext cx="2103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sng" strike="noStrike" cap="none" normalizeH="0" baseline="30000" dirty="0">
                <a:ln>
                  <a:noFill/>
                </a:ln>
                <a:solidFill>
                  <a:srgbClr val="954F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1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810544" cy="4691063"/>
          </a:xfrm>
        </p:spPr>
        <p:txBody>
          <a:bodyPr>
            <a:normAutofit/>
          </a:bodyPr>
          <a:lstStyle/>
          <a:p>
            <a:pPr algn="just"/>
            <a:r>
              <a:rPr lang="hu-H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cselekvési terv a táblázatban foglalt prioritási területeket</a:t>
            </a:r>
            <a:r>
              <a:rPr lang="hu-HU" kern="1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határolja</a:t>
            </a:r>
            <a:r>
              <a:rPr lang="hu-HU" kern="100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le.</a:t>
            </a:r>
          </a:p>
          <a:p>
            <a:pPr algn="just"/>
            <a:r>
              <a:rPr lang="hu-H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gazdaságra vonatkozó, 2015-ben megfogalmazott uniós cselekvési terv</a:t>
            </a:r>
            <a:r>
              <a:rPr lang="hu-HU" kern="100" spc="-2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prioritási</a:t>
            </a:r>
            <a:r>
              <a:rPr lang="hu-HU" kern="1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területei</a:t>
            </a:r>
          </a:p>
          <a:p>
            <a:pPr algn="just"/>
            <a:endParaRPr lang="hu-H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</a:t>
            </a:r>
            <a:r>
              <a:rPr lang="hu-HU" sz="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Németh</a:t>
            </a:r>
            <a:r>
              <a:rPr lang="hu-HU" sz="8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(2020),</a:t>
            </a:r>
            <a:r>
              <a:rPr lang="hu-HU" sz="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</a:t>
            </a:r>
            <a:r>
              <a:rPr lang="hu-HU" sz="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</a:t>
            </a:r>
            <a:r>
              <a:rPr lang="hu-HU" sz="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(2015)</a:t>
            </a:r>
            <a:r>
              <a:rPr lang="hu-HU" sz="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alapján </a:t>
            </a:r>
            <a:r>
              <a:rPr lang="hu-HU" sz="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https://konyvtar.uni-pannon.hu/images/docman-files/efop343/e-jegyzetek/Nemeth_Kornel_A_korforgasos_gazdasag_alapjai.pdf 57</a:t>
            </a:r>
            <a:r>
              <a:rPr lang="hu-H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oldal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graphicFrame>
        <p:nvGraphicFramePr>
          <p:cNvPr id="9" name="Tartalom helye 8">
            <a:extLst>
              <a:ext uri="{FF2B5EF4-FFF2-40B4-BE49-F238E27FC236}">
                <a16:creationId xmlns:a16="http://schemas.microsoft.com/office/drawing/2014/main" id="{E86AFE94-2DE4-989F-4049-D12A86F27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95774"/>
              </p:ext>
            </p:extLst>
          </p:nvPr>
        </p:nvGraphicFramePr>
        <p:xfrm>
          <a:off x="2411760" y="1196752"/>
          <a:ext cx="6408712" cy="51845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4810">
                  <a:extLst>
                    <a:ext uri="{9D8B030D-6E8A-4147-A177-3AD203B41FA5}">
                      <a16:colId xmlns:a16="http://schemas.microsoft.com/office/drawing/2014/main" val="4125096539"/>
                    </a:ext>
                  </a:extLst>
                </a:gridCol>
                <a:gridCol w="5033902">
                  <a:extLst>
                    <a:ext uri="{9D8B030D-6E8A-4147-A177-3AD203B41FA5}">
                      <a16:colId xmlns:a16="http://schemas.microsoft.com/office/drawing/2014/main" val="2297672253"/>
                    </a:ext>
                  </a:extLst>
                </a:gridCol>
              </a:tblGrid>
              <a:tr h="263145">
                <a:tc>
                  <a:txBody>
                    <a:bodyPr/>
                    <a:lstStyle/>
                    <a:p>
                      <a:pPr marL="325755" marR="236220" indent="-736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PRIORITÁSI</a:t>
                      </a:r>
                      <a:r>
                        <a:rPr lang="en-US" sz="600" spc="-2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TERÜLET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9595" marR="241300" indent="-311150">
                        <a:lnSpc>
                          <a:spcPct val="101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PRIORITÁSI TERÜLET INDOKLÁSA, ÉRTELMEZÉSE, AZ EURÓPAI</a:t>
                      </a:r>
                      <a:r>
                        <a:rPr lang="en-US" sz="600" spc="-2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BIZOTTSÁG</a:t>
                      </a:r>
                      <a:r>
                        <a:rPr lang="en-US" sz="600" spc="1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ÁLTAL</a:t>
                      </a:r>
                      <a:r>
                        <a:rPr lang="en-US" sz="600" spc="1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MEGFOGALMAZOTT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JAVASLATOK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3309894"/>
                  </a:ext>
                </a:extLst>
              </a:tr>
              <a:tr h="781650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pPr marL="267970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Műanyagok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5245" indent="-635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 műanyagok EU-n belüli felhasználása folyamatosan nő,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de a begyűjtött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műanyaghulladéknak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kevesebb,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mint</a:t>
                      </a:r>
                      <a:r>
                        <a:rPr lang="en-US" sz="600" spc="-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25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%-át</a:t>
                      </a:r>
                      <a:r>
                        <a:rPr lang="en-US" sz="600" spc="-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dolgozzák</a:t>
                      </a:r>
                      <a:r>
                        <a:rPr lang="en-US" sz="600" spc="-4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fel újra,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50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%-a</a:t>
                      </a:r>
                      <a:r>
                        <a:rPr lang="en-US" sz="600" spc="-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pedig</a:t>
                      </a:r>
                      <a:r>
                        <a:rPr lang="en-US" sz="600" spc="-2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hulladéklerakóba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kerül.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Bizottság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műanyagok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által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körforgásos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gazdaságban játszott szerepről szóló stratégiát kíván elfogadni, amely kiterjed</a:t>
                      </a:r>
                      <a:r>
                        <a:rPr lang="en-US" sz="600" spc="-2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olyan kérdésekre, mint az újrafeldolgozhatóság, a biológiai lebonthatóság, 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veszélyes</a:t>
                      </a:r>
                      <a:r>
                        <a:rPr lang="en-US" sz="600" spc="13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anyagok</a:t>
                      </a:r>
                      <a:r>
                        <a:rPr lang="en-US" sz="600" spc="16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jelenléte</a:t>
                      </a:r>
                      <a:r>
                        <a:rPr lang="en-US" sz="600" spc="1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egyes</a:t>
                      </a:r>
                      <a:r>
                        <a:rPr lang="en-US" sz="600" spc="13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műanyagokban</a:t>
                      </a:r>
                      <a:r>
                        <a:rPr lang="en-US" sz="600" spc="1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és</a:t>
                      </a:r>
                      <a:r>
                        <a:rPr lang="en-US" sz="600" spc="14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1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tengeri</a:t>
                      </a:r>
                      <a:r>
                        <a:rPr lang="en-US" sz="600" spc="17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hulladék,</a:t>
                      </a:r>
                      <a:r>
                        <a:rPr lang="en-US" sz="600" spc="17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endParaRPr lang="hu-HU" sz="800">
                        <a:effectLst/>
                      </a:endParaRPr>
                    </a:p>
                    <a:p>
                      <a:pPr marL="69850" algn="just">
                        <a:lnSpc>
                          <a:spcPts val="1050"/>
                        </a:lnSpc>
                      </a:pPr>
                      <a:r>
                        <a:rPr lang="en-US" sz="600">
                          <a:effectLst/>
                        </a:rPr>
                        <a:t>műanyag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csomagolások</a:t>
                      </a:r>
                      <a:r>
                        <a:rPr lang="en-US" sz="600" spc="-1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újrafeldolgozása.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6217491"/>
                  </a:ext>
                </a:extLst>
              </a:tr>
              <a:tr h="895955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pPr marL="359410" marR="260985" indent="-76200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Élelmiszer-</a:t>
                      </a:r>
                      <a:r>
                        <a:rPr lang="en-US" sz="600" spc="-2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hulladék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715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Az élelmiszer-hulladék egyre nagyobb probléma: az élelmiszerek előállítása,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forgalmazása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és</a:t>
                      </a:r>
                      <a:r>
                        <a:rPr lang="en-US" sz="600" spc="-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tárolása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természeti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erőforrásokat</a:t>
                      </a:r>
                      <a:r>
                        <a:rPr lang="en-US" sz="600" spc="-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vesz</a:t>
                      </a:r>
                      <a:r>
                        <a:rPr lang="en-US" sz="600" spc="-4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igénybe,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és</a:t>
                      </a:r>
                      <a:r>
                        <a:rPr lang="en-US" sz="600" spc="-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környezeti</a:t>
                      </a:r>
                      <a:r>
                        <a:rPr lang="en-US" sz="600" spc="-2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hatásokkal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jár.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még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ehető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élelmiszer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kidobása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fokozza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hatásokat,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veszteséget okoz a fogyasztók és a gazdaság számára. Élelmiszer-hulladék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értéklánc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minden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pontján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keletkezik.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Jelenleg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nincs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harmonizált,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megbízható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módszer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élelmiszer-hulladék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mérésére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EU-ban,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ami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megnehezíti</a:t>
                      </a:r>
                      <a:r>
                        <a:rPr lang="en-US" sz="600" spc="2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24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hatóságok</a:t>
                      </a:r>
                      <a:r>
                        <a:rPr lang="en-US" sz="600" spc="1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számára,</a:t>
                      </a:r>
                      <a:r>
                        <a:rPr lang="en-US" sz="600" spc="26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hogy</a:t>
                      </a:r>
                      <a:r>
                        <a:rPr lang="en-US" sz="600" spc="2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felmérjék</a:t>
                      </a:r>
                      <a:r>
                        <a:rPr lang="en-US" sz="600" spc="2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annak</a:t>
                      </a:r>
                      <a:r>
                        <a:rPr lang="en-US" sz="600" spc="1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nagyságrendjét,</a:t>
                      </a:r>
                      <a:endParaRPr lang="hu-HU" sz="800">
                        <a:effectLst/>
                      </a:endParaRPr>
                    </a:p>
                    <a:p>
                      <a:pPr marL="69850" algn="just">
                        <a:lnSpc>
                          <a:spcPts val="109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eredetét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és</a:t>
                      </a:r>
                      <a:r>
                        <a:rPr lang="en-US" sz="600" spc="-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időbeli</a:t>
                      </a:r>
                      <a:r>
                        <a:rPr lang="en-US" sz="600" spc="1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trendjeit.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0265372"/>
                  </a:ext>
                </a:extLst>
              </a:tr>
              <a:tr h="1005883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pPr marL="191770" marR="177165" indent="-3175" algn="ctr">
                        <a:lnSpc>
                          <a:spcPct val="98000"/>
                        </a:lnSpc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Kritikus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fontosságú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nyersanyagok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5245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kritikus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fontosságú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nyersanyagok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(például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ritkaföldfémek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más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nemesfémek,</a:t>
                      </a:r>
                      <a:r>
                        <a:rPr lang="en-US" sz="600" spc="-6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foszfor)</a:t>
                      </a:r>
                      <a:r>
                        <a:rPr lang="en-US" sz="600" spc="-4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egyrészt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nagy</a:t>
                      </a:r>
                      <a:r>
                        <a:rPr lang="en-US" sz="600" spc="-4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gazdasági</a:t>
                      </a:r>
                      <a:r>
                        <a:rPr lang="en-US" sz="600" spc="-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jelentőséggel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bírnak,</a:t>
                      </a:r>
                      <a:r>
                        <a:rPr lang="en-US" sz="600" spc="-6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másrészt</a:t>
                      </a:r>
                      <a:r>
                        <a:rPr lang="en-US" sz="600" spc="-2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érzékenyek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ellátási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zavarokra;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egyes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esetekben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kitermelésük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jelentős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környezeti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hatásokkal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jár.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Gyakran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megtalálhatók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elektronikus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berendezésekben.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Ezen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anyagok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újrafeldolgozását,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bár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célértékekkel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ösztönzik, jelenleg rendkívül alacsony az arányuk. A kihívások egyike az ilyen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anyagokat</a:t>
                      </a:r>
                      <a:r>
                        <a:rPr lang="en-US" sz="600" spc="-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tartalmazó</a:t>
                      </a:r>
                      <a:r>
                        <a:rPr lang="en-US" sz="600" spc="-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termékek</a:t>
                      </a:r>
                      <a:r>
                        <a:rPr lang="en-US" sz="600" spc="-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gyűjtése,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szétszerelése</a:t>
                      </a:r>
                      <a:r>
                        <a:rPr lang="en-US" sz="600" spc="-3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és</a:t>
                      </a:r>
                      <a:r>
                        <a:rPr lang="en-US" sz="600" spc="-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újrafeldolgozása.</a:t>
                      </a:r>
                      <a:r>
                        <a:rPr lang="en-US" sz="600" spc="-4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-2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kritikus</a:t>
                      </a:r>
                      <a:r>
                        <a:rPr lang="en-US" sz="600" spc="10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fontosságú</a:t>
                      </a:r>
                      <a:r>
                        <a:rPr lang="en-US" sz="600" spc="14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nyersanyagok</a:t>
                      </a:r>
                      <a:r>
                        <a:rPr lang="en-US" sz="600" spc="1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hasznosítása</a:t>
                      </a:r>
                      <a:r>
                        <a:rPr lang="en-US" sz="600" spc="1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egyike</a:t>
                      </a:r>
                      <a:r>
                        <a:rPr lang="en-US" sz="600" spc="14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azoknak</a:t>
                      </a:r>
                      <a:r>
                        <a:rPr lang="en-US" sz="600" spc="1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endParaRPr lang="hu-HU" sz="800">
                        <a:effectLst/>
                      </a:endParaRPr>
                    </a:p>
                    <a:p>
                      <a:pPr marL="69850" algn="just">
                        <a:lnSpc>
                          <a:spcPts val="10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kihívásoknak,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amelyeket a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körforgásos</a:t>
                      </a:r>
                      <a:r>
                        <a:rPr lang="en-US" sz="600" spc="-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gazdaság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felé</a:t>
                      </a:r>
                      <a:r>
                        <a:rPr lang="en-US" sz="600" spc="-4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haladva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kezelni</a:t>
                      </a:r>
                      <a:r>
                        <a:rPr lang="en-US" sz="600" spc="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kell.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4239320"/>
                  </a:ext>
                </a:extLst>
              </a:tr>
              <a:tr h="1005883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pPr marL="408305" marR="218440" indent="-173990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Építkezés és</a:t>
                      </a:r>
                      <a:r>
                        <a:rPr lang="en-US" sz="600" spc="-2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bontás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461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Mennyiségileg az építkezés és a bontás a legnagyobb hulladékforrások közé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tartozik</a:t>
                      </a:r>
                      <a:r>
                        <a:rPr lang="en-US" sz="600" spc="-3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Európában.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Számos</a:t>
                      </a:r>
                      <a:r>
                        <a:rPr lang="en-US" sz="600" spc="-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anyag</a:t>
                      </a:r>
                      <a:r>
                        <a:rPr lang="en-US" sz="600" spc="-3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újrafeldolgozható</a:t>
                      </a:r>
                      <a:r>
                        <a:rPr lang="en-US" sz="600" spc="-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vagy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újrahasználható,</a:t>
                      </a:r>
                      <a:r>
                        <a:rPr lang="en-US" sz="600" spc="-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</a:t>
                      </a:r>
                      <a:r>
                        <a:rPr lang="en-US" sz="600" spc="-25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újrahasználati</a:t>
                      </a:r>
                      <a:r>
                        <a:rPr lang="en-US" sz="600" spc="-3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és</a:t>
                      </a:r>
                      <a:r>
                        <a:rPr lang="en-US" sz="600" spc="-7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újrafeldolgozási</a:t>
                      </a:r>
                      <a:r>
                        <a:rPr lang="en-US" sz="600" spc="-3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arányok</a:t>
                      </a:r>
                      <a:r>
                        <a:rPr lang="en-US" sz="600" spc="-4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azonban</a:t>
                      </a:r>
                      <a:r>
                        <a:rPr lang="en-US" sz="600" spc="-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nagy</a:t>
                      </a:r>
                      <a:r>
                        <a:rPr lang="en-US" sz="600" spc="-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eltéréseket</a:t>
                      </a:r>
                      <a:r>
                        <a:rPr lang="en-US" sz="600" spc="-6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mutatnak.</a:t>
                      </a:r>
                      <a:r>
                        <a:rPr lang="en-US" sz="600" spc="-2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Az építési és bontási hulladék újrafeldolgozását szintén uniós szintű kötelező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célértékkel ösztönzik, ugyanakkor az ágazatban le kell küzdeni a meglevő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kihívásokat. Az értékes anyagokat nem mindig azonosítják, gyűjtik elkülönítve,</a:t>
                      </a:r>
                      <a:r>
                        <a:rPr lang="en-US" sz="600" spc="-25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illetve</a:t>
                      </a:r>
                      <a:r>
                        <a:rPr lang="en-US" sz="600" spc="1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hasznosítják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megfelelően.</a:t>
                      </a:r>
                      <a:r>
                        <a:rPr lang="en-US" sz="600" spc="5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Bizottság</a:t>
                      </a:r>
                      <a:r>
                        <a:rPr lang="en-US" sz="600" spc="3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célzott</a:t>
                      </a:r>
                      <a:r>
                        <a:rPr lang="en-US" sz="600" spc="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iránymutatásokat</a:t>
                      </a:r>
                      <a:r>
                        <a:rPr lang="en-US" sz="600" spc="3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fog</a:t>
                      </a:r>
                      <a:endParaRPr lang="hu-HU" sz="800">
                        <a:effectLst/>
                      </a:endParaRPr>
                    </a:p>
                    <a:p>
                      <a:pPr marL="69850" marR="57150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kidolgozni ezek használatára, a veszélyes hulladék kezelésére, az építési és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bontási</a:t>
                      </a:r>
                      <a:r>
                        <a:rPr lang="en-US" sz="600" spc="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hulladék</a:t>
                      </a:r>
                      <a:r>
                        <a:rPr lang="en-US" sz="600" spc="-1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válogatását</a:t>
                      </a:r>
                      <a:r>
                        <a:rPr lang="en-US" sz="600" spc="2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szolgáló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rendszerek</a:t>
                      </a:r>
                      <a:r>
                        <a:rPr lang="en-US" sz="600" spc="1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kialakítására.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9209729"/>
                  </a:ext>
                </a:extLst>
              </a:tr>
              <a:tr h="1232060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r>
                        <a:rPr lang="en-US" sz="600">
                          <a:effectLst/>
                        </a:rPr>
                        <a:t> </a:t>
                      </a:r>
                      <a:endParaRPr lang="hu-HU" sz="800">
                        <a:effectLst/>
                      </a:endParaRPr>
                    </a:p>
                    <a:p>
                      <a:pPr marL="197485" marR="186055" algn="ct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Biomassza és</a:t>
                      </a:r>
                      <a:r>
                        <a:rPr lang="en-US" sz="600" spc="-26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bioalapú</a:t>
                      </a:r>
                      <a:r>
                        <a:rPr lang="en-US" sz="600" spc="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termékek</a:t>
                      </a:r>
                      <a:endParaRPr lang="hu-HU" sz="8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4610" indent="-635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 </a:t>
                      </a:r>
                      <a:r>
                        <a:rPr lang="en-US" sz="600" dirty="0" err="1">
                          <a:effectLst/>
                        </a:rPr>
                        <a:t>bioalapú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anyagokat</a:t>
                      </a:r>
                      <a:r>
                        <a:rPr lang="en-US" sz="600" dirty="0">
                          <a:effectLst/>
                        </a:rPr>
                        <a:t> (mint </a:t>
                      </a:r>
                      <a:r>
                        <a:rPr lang="en-US" sz="600" dirty="0" err="1">
                          <a:effectLst/>
                        </a:rPr>
                        <a:t>például</a:t>
                      </a:r>
                      <a:r>
                        <a:rPr lang="en-US" sz="600" dirty="0">
                          <a:effectLst/>
                        </a:rPr>
                        <a:t> fa, </a:t>
                      </a:r>
                      <a:r>
                        <a:rPr lang="en-US" sz="600" dirty="0" err="1">
                          <a:effectLst/>
                        </a:rPr>
                        <a:t>termények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vagy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rostok</a:t>
                      </a:r>
                      <a:r>
                        <a:rPr lang="en-US" sz="600" dirty="0">
                          <a:effectLst/>
                        </a:rPr>
                        <a:t>) a </a:t>
                      </a:r>
                      <a:r>
                        <a:rPr lang="en-US" sz="600" dirty="0" err="1">
                          <a:effectLst/>
                        </a:rPr>
                        <a:t>termékek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spc="-5" dirty="0" err="1">
                          <a:effectLst/>
                        </a:rPr>
                        <a:t>széles</a:t>
                      </a:r>
                      <a:r>
                        <a:rPr lang="en-US" sz="600" spc="-50" dirty="0">
                          <a:effectLst/>
                        </a:rPr>
                        <a:t> </a:t>
                      </a:r>
                      <a:r>
                        <a:rPr lang="en-US" sz="600" spc="-5" dirty="0" err="1">
                          <a:effectLst/>
                        </a:rPr>
                        <a:t>köréhez</a:t>
                      </a:r>
                      <a:r>
                        <a:rPr lang="en-US" sz="600" spc="-30" dirty="0">
                          <a:effectLst/>
                        </a:rPr>
                        <a:t> </a:t>
                      </a:r>
                      <a:r>
                        <a:rPr lang="en-US" sz="600" spc="-5" dirty="0">
                          <a:effectLst/>
                        </a:rPr>
                        <a:t>(</a:t>
                      </a:r>
                      <a:r>
                        <a:rPr lang="en-US" sz="600" spc="-5" dirty="0" err="1">
                          <a:effectLst/>
                        </a:rPr>
                        <a:t>építőipar</a:t>
                      </a:r>
                      <a:r>
                        <a:rPr lang="en-US" sz="600" spc="-5" dirty="0">
                          <a:effectLst/>
                        </a:rPr>
                        <a:t>,</a:t>
                      </a:r>
                      <a:r>
                        <a:rPr lang="en-US" sz="600" spc="-1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bútorok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4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papír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4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élelmiszer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4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textil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6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vegyi</a:t>
                      </a:r>
                      <a:r>
                        <a:rPr lang="en-US" sz="600" spc="-3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anyagok</a:t>
                      </a:r>
                      <a:r>
                        <a:rPr lang="en-US" sz="600" spc="-2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stb</a:t>
                      </a:r>
                      <a:r>
                        <a:rPr lang="en-US" sz="600" dirty="0">
                          <a:effectLst/>
                        </a:rPr>
                        <a:t>.),</a:t>
                      </a:r>
                      <a:r>
                        <a:rPr lang="en-US" sz="600" spc="-25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illetve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energetikai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célokra</a:t>
                      </a:r>
                      <a:r>
                        <a:rPr lang="en-US" sz="600" dirty="0">
                          <a:effectLst/>
                        </a:rPr>
                        <a:t> (</a:t>
                      </a:r>
                      <a:r>
                        <a:rPr lang="en-US" sz="600" dirty="0" err="1">
                          <a:effectLst/>
                        </a:rPr>
                        <a:t>például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bioüzemanyagok</a:t>
                      </a:r>
                      <a:r>
                        <a:rPr lang="en-US" sz="600" dirty="0">
                          <a:effectLst/>
                        </a:rPr>
                        <a:t>) is </a:t>
                      </a:r>
                      <a:r>
                        <a:rPr lang="en-US" sz="600" dirty="0" err="1">
                          <a:effectLst/>
                        </a:rPr>
                        <a:t>fel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lehet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használni</a:t>
                      </a:r>
                      <a:r>
                        <a:rPr lang="en-US" sz="600" dirty="0">
                          <a:effectLst/>
                        </a:rPr>
                        <a:t>. A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biogazdaság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alternatívákat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kínál</a:t>
                      </a:r>
                      <a:r>
                        <a:rPr lang="en-US" sz="600" dirty="0">
                          <a:effectLst/>
                        </a:rPr>
                        <a:t> a </a:t>
                      </a:r>
                      <a:r>
                        <a:rPr lang="en-US" sz="600" dirty="0" err="1">
                          <a:effectLst/>
                        </a:rPr>
                        <a:t>fosszilis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alapú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termékekkel</a:t>
                      </a:r>
                      <a:r>
                        <a:rPr lang="en-US" sz="600" dirty="0">
                          <a:effectLst/>
                        </a:rPr>
                        <a:t> és </a:t>
                      </a:r>
                      <a:r>
                        <a:rPr lang="en-US" sz="600" dirty="0" err="1">
                          <a:effectLst/>
                        </a:rPr>
                        <a:t>energiával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szemben</a:t>
                      </a:r>
                      <a:r>
                        <a:rPr lang="en-US" sz="600" dirty="0">
                          <a:effectLst/>
                        </a:rPr>
                        <a:t>.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Megújíthatóságukhoz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biológiai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lebonthatóságukhoz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vagy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komposztálhatóságukhoz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kapcsolódó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előnyöket</a:t>
                      </a:r>
                      <a:r>
                        <a:rPr lang="en-US" sz="600" dirty="0">
                          <a:effectLst/>
                        </a:rPr>
                        <a:t> is </a:t>
                      </a:r>
                      <a:r>
                        <a:rPr lang="en-US" sz="600" dirty="0" err="1">
                          <a:effectLst/>
                        </a:rPr>
                        <a:t>kínálhatnak</a:t>
                      </a:r>
                      <a:r>
                        <a:rPr lang="en-US" sz="600" dirty="0">
                          <a:effectLst/>
                        </a:rPr>
                        <a:t>. </a:t>
                      </a:r>
                      <a:r>
                        <a:rPr lang="en-US" sz="600" dirty="0" err="1">
                          <a:effectLst/>
                        </a:rPr>
                        <a:t>Figyelmet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kell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fordítani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ezen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anyagok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fenntartható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beszerzésére</a:t>
                      </a:r>
                      <a:r>
                        <a:rPr lang="en-US" sz="600" dirty="0">
                          <a:effectLst/>
                        </a:rPr>
                        <a:t>.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Használatuk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számos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lehetősége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versenyt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válthat</a:t>
                      </a:r>
                      <a:r>
                        <a:rPr lang="en-US" sz="600" dirty="0">
                          <a:effectLst/>
                        </a:rPr>
                        <a:t> ki </a:t>
                      </a:r>
                      <a:r>
                        <a:rPr lang="en-US" sz="600" dirty="0" err="1">
                          <a:effectLst/>
                        </a:rPr>
                        <a:t>ezen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anyagok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vonatkozásában</a:t>
                      </a:r>
                      <a:r>
                        <a:rPr lang="en-US" sz="600" dirty="0">
                          <a:effectLst/>
                        </a:rPr>
                        <a:t>, és </a:t>
                      </a:r>
                      <a:r>
                        <a:rPr lang="en-US" sz="600" dirty="0" err="1">
                          <a:effectLst/>
                        </a:rPr>
                        <a:t>nyomást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gyakorolhat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a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földhasználatra</a:t>
                      </a:r>
                      <a:r>
                        <a:rPr lang="en-US" sz="600" dirty="0">
                          <a:effectLst/>
                        </a:rPr>
                        <a:t>.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A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Bizottság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több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intézkedéssel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fogja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előmozdítani</a:t>
                      </a:r>
                      <a:r>
                        <a:rPr lang="en-US" sz="600" spc="15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a</a:t>
                      </a:r>
                      <a:r>
                        <a:rPr lang="en-US" sz="600" spc="23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bioalapú</a:t>
                      </a:r>
                      <a:r>
                        <a:rPr lang="en-US" sz="600" spc="26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erőforrások</a:t>
                      </a:r>
                      <a:r>
                        <a:rPr lang="en-US" sz="600" spc="27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hatékony</a:t>
                      </a:r>
                      <a:r>
                        <a:rPr lang="en-US" sz="600" spc="27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használatát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beleérve</a:t>
                      </a:r>
                      <a:r>
                        <a:rPr lang="en-US" sz="600" spc="26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a</a:t>
                      </a:r>
                      <a:endParaRPr lang="hu-HU" sz="800" dirty="0">
                        <a:effectLst/>
                      </a:endParaRPr>
                    </a:p>
                    <a:p>
                      <a:pPr marL="69850" algn="just">
                        <a:lnSpc>
                          <a:spcPts val="1065"/>
                        </a:lnSpc>
                      </a:pPr>
                      <a:r>
                        <a:rPr lang="en-US" sz="600" dirty="0" err="1">
                          <a:effectLst/>
                        </a:rPr>
                        <a:t>biomassza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lépcsőzetes</a:t>
                      </a:r>
                      <a:r>
                        <a:rPr lang="en-US" sz="600" spc="-1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hasznosítását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2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a </a:t>
                      </a:r>
                      <a:r>
                        <a:rPr lang="en-US" sz="600" dirty="0" err="1">
                          <a:effectLst/>
                        </a:rPr>
                        <a:t>biohulladék</a:t>
                      </a:r>
                      <a:r>
                        <a:rPr lang="en-US" sz="600" spc="5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elkülönített</a:t>
                      </a:r>
                      <a:r>
                        <a:rPr lang="en-US" sz="600" spc="2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gyűjtését</a:t>
                      </a:r>
                      <a:r>
                        <a:rPr lang="en-US" sz="600" dirty="0">
                          <a:effectLst/>
                        </a:rPr>
                        <a:t>.</a:t>
                      </a:r>
                      <a:endParaRPr lang="hu-HU" sz="8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677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2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zöld megállapodás - a zöld fordulat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hu-HU" sz="1800" kern="1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zöld</a:t>
            </a:r>
            <a:r>
              <a:rPr lang="hu-HU" sz="1800" kern="1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megállapodás</a:t>
            </a:r>
            <a:r>
              <a:rPr lang="hu-HU" sz="1800" kern="1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különböző</a:t>
            </a:r>
            <a:r>
              <a:rPr lang="hu-HU" sz="1800" kern="1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elemei és</a:t>
            </a:r>
            <a:r>
              <a:rPr lang="hu-HU" sz="1800" kern="1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azok</a:t>
            </a:r>
            <a:r>
              <a:rPr lang="hu-HU" sz="1800" kern="1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egymásra</a:t>
            </a:r>
            <a:r>
              <a:rPr lang="hu-HU" sz="1800" kern="1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épülése</a:t>
            </a:r>
          </a:p>
          <a:p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</a:t>
            </a:r>
            <a:r>
              <a:rPr lang="hu-HU" sz="9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</a:t>
            </a:r>
            <a:r>
              <a:rPr lang="hu-HU" sz="9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Bizottság, 2019 - 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https://konyvtar.uni-pannon.hu/images/docman-files/efop343/e-jegyzetek/Nemeth_Kornel_A_korforgasos_gazdasag_alapjai.pdf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grpSp>
        <p:nvGrpSpPr>
          <p:cNvPr id="5" name="Group 148">
            <a:extLst>
              <a:ext uri="{FF2B5EF4-FFF2-40B4-BE49-F238E27FC236}">
                <a16:creationId xmlns:a16="http://schemas.microsoft.com/office/drawing/2014/main" id="{68DAC155-ADEE-666F-4825-5542C5DD9694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1413834"/>
            <a:ext cx="4879975" cy="4712329"/>
            <a:chOff x="2395" y="3400"/>
            <a:chExt cx="7685" cy="5021"/>
          </a:xfrm>
        </p:grpSpPr>
        <p:pic>
          <p:nvPicPr>
            <p:cNvPr id="6" name="Picture 150">
              <a:extLst>
                <a:ext uri="{FF2B5EF4-FFF2-40B4-BE49-F238E27FC236}">
                  <a16:creationId xmlns:a16="http://schemas.microsoft.com/office/drawing/2014/main" id="{FFD5E53E-110D-7097-AD8C-1B0192622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3410"/>
              <a:ext cx="7666" cy="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49">
              <a:extLst>
                <a:ext uri="{FF2B5EF4-FFF2-40B4-BE49-F238E27FC236}">
                  <a16:creationId xmlns:a16="http://schemas.microsoft.com/office/drawing/2014/main" id="{918B5DCB-0DE5-4713-1A31-611E1DA62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400"/>
              <a:ext cx="7685" cy="5021"/>
            </a:xfrm>
            <a:custGeom>
              <a:avLst/>
              <a:gdLst>
                <a:gd name="T0" fmla="+- 0 10080 2395"/>
                <a:gd name="T1" fmla="*/ T0 w 7685"/>
                <a:gd name="T2" fmla="+- 0 3401 3401"/>
                <a:gd name="T3" fmla="*/ 3401 h 5021"/>
                <a:gd name="T4" fmla="+- 0 2400 2395"/>
                <a:gd name="T5" fmla="*/ T4 w 7685"/>
                <a:gd name="T6" fmla="+- 0 3401 3401"/>
                <a:gd name="T7" fmla="*/ 3401 h 5021"/>
                <a:gd name="T8" fmla="+- 0 2395 2395"/>
                <a:gd name="T9" fmla="*/ T8 w 7685"/>
                <a:gd name="T10" fmla="+- 0 3405 3401"/>
                <a:gd name="T11" fmla="*/ 3405 h 5021"/>
                <a:gd name="T12" fmla="+- 0 2395 2395"/>
                <a:gd name="T13" fmla="*/ T12 w 7685"/>
                <a:gd name="T14" fmla="+- 0 8421 3401"/>
                <a:gd name="T15" fmla="*/ 8421 h 5021"/>
                <a:gd name="T16" fmla="+- 0 10080 2395"/>
                <a:gd name="T17" fmla="*/ T16 w 7685"/>
                <a:gd name="T18" fmla="+- 0 8421 3401"/>
                <a:gd name="T19" fmla="*/ 8421 h 5021"/>
                <a:gd name="T20" fmla="+- 0 10080 2395"/>
                <a:gd name="T21" fmla="*/ T20 w 7685"/>
                <a:gd name="T22" fmla="+- 0 8417 3401"/>
                <a:gd name="T23" fmla="*/ 8417 h 5021"/>
                <a:gd name="T24" fmla="+- 0 2410 2395"/>
                <a:gd name="T25" fmla="*/ T24 w 7685"/>
                <a:gd name="T26" fmla="+- 0 8417 3401"/>
                <a:gd name="T27" fmla="*/ 8417 h 5021"/>
                <a:gd name="T28" fmla="+- 0 2405 2395"/>
                <a:gd name="T29" fmla="*/ T28 w 7685"/>
                <a:gd name="T30" fmla="+- 0 8407 3401"/>
                <a:gd name="T31" fmla="*/ 8407 h 5021"/>
                <a:gd name="T32" fmla="+- 0 2410 2395"/>
                <a:gd name="T33" fmla="*/ T32 w 7685"/>
                <a:gd name="T34" fmla="+- 0 8407 3401"/>
                <a:gd name="T35" fmla="*/ 8407 h 5021"/>
                <a:gd name="T36" fmla="+- 0 2410 2395"/>
                <a:gd name="T37" fmla="*/ T36 w 7685"/>
                <a:gd name="T38" fmla="+- 0 3415 3401"/>
                <a:gd name="T39" fmla="*/ 3415 h 5021"/>
                <a:gd name="T40" fmla="+- 0 2405 2395"/>
                <a:gd name="T41" fmla="*/ T40 w 7685"/>
                <a:gd name="T42" fmla="+- 0 3415 3401"/>
                <a:gd name="T43" fmla="*/ 3415 h 5021"/>
                <a:gd name="T44" fmla="+- 0 2410 2395"/>
                <a:gd name="T45" fmla="*/ T44 w 7685"/>
                <a:gd name="T46" fmla="+- 0 3410 3401"/>
                <a:gd name="T47" fmla="*/ 3410 h 5021"/>
                <a:gd name="T48" fmla="+- 0 10080 2395"/>
                <a:gd name="T49" fmla="*/ T48 w 7685"/>
                <a:gd name="T50" fmla="+- 0 3410 3401"/>
                <a:gd name="T51" fmla="*/ 3410 h 5021"/>
                <a:gd name="T52" fmla="+- 0 10080 2395"/>
                <a:gd name="T53" fmla="*/ T52 w 7685"/>
                <a:gd name="T54" fmla="+- 0 3401 3401"/>
                <a:gd name="T55" fmla="*/ 3401 h 5021"/>
                <a:gd name="T56" fmla="+- 0 2410 2395"/>
                <a:gd name="T57" fmla="*/ T56 w 7685"/>
                <a:gd name="T58" fmla="+- 0 8407 3401"/>
                <a:gd name="T59" fmla="*/ 8407 h 5021"/>
                <a:gd name="T60" fmla="+- 0 2405 2395"/>
                <a:gd name="T61" fmla="*/ T60 w 7685"/>
                <a:gd name="T62" fmla="+- 0 8407 3401"/>
                <a:gd name="T63" fmla="*/ 8407 h 5021"/>
                <a:gd name="T64" fmla="+- 0 2410 2395"/>
                <a:gd name="T65" fmla="*/ T64 w 7685"/>
                <a:gd name="T66" fmla="+- 0 8417 3401"/>
                <a:gd name="T67" fmla="*/ 8417 h 5021"/>
                <a:gd name="T68" fmla="+- 0 2410 2395"/>
                <a:gd name="T69" fmla="*/ T68 w 7685"/>
                <a:gd name="T70" fmla="+- 0 8407 3401"/>
                <a:gd name="T71" fmla="*/ 8407 h 5021"/>
                <a:gd name="T72" fmla="+- 0 10066 2395"/>
                <a:gd name="T73" fmla="*/ T72 w 7685"/>
                <a:gd name="T74" fmla="+- 0 8407 3401"/>
                <a:gd name="T75" fmla="*/ 8407 h 5021"/>
                <a:gd name="T76" fmla="+- 0 2410 2395"/>
                <a:gd name="T77" fmla="*/ T76 w 7685"/>
                <a:gd name="T78" fmla="+- 0 8407 3401"/>
                <a:gd name="T79" fmla="*/ 8407 h 5021"/>
                <a:gd name="T80" fmla="+- 0 2410 2395"/>
                <a:gd name="T81" fmla="*/ T80 w 7685"/>
                <a:gd name="T82" fmla="+- 0 8417 3401"/>
                <a:gd name="T83" fmla="*/ 8417 h 5021"/>
                <a:gd name="T84" fmla="+- 0 10066 2395"/>
                <a:gd name="T85" fmla="*/ T84 w 7685"/>
                <a:gd name="T86" fmla="+- 0 8417 3401"/>
                <a:gd name="T87" fmla="*/ 8417 h 5021"/>
                <a:gd name="T88" fmla="+- 0 10066 2395"/>
                <a:gd name="T89" fmla="*/ T88 w 7685"/>
                <a:gd name="T90" fmla="+- 0 8407 3401"/>
                <a:gd name="T91" fmla="*/ 8407 h 5021"/>
                <a:gd name="T92" fmla="+- 0 10066 2395"/>
                <a:gd name="T93" fmla="*/ T92 w 7685"/>
                <a:gd name="T94" fmla="+- 0 3410 3401"/>
                <a:gd name="T95" fmla="*/ 3410 h 5021"/>
                <a:gd name="T96" fmla="+- 0 10066 2395"/>
                <a:gd name="T97" fmla="*/ T96 w 7685"/>
                <a:gd name="T98" fmla="+- 0 8417 3401"/>
                <a:gd name="T99" fmla="*/ 8417 h 5021"/>
                <a:gd name="T100" fmla="+- 0 10075 2395"/>
                <a:gd name="T101" fmla="*/ T100 w 7685"/>
                <a:gd name="T102" fmla="+- 0 8407 3401"/>
                <a:gd name="T103" fmla="*/ 8407 h 5021"/>
                <a:gd name="T104" fmla="+- 0 10080 2395"/>
                <a:gd name="T105" fmla="*/ T104 w 7685"/>
                <a:gd name="T106" fmla="+- 0 8407 3401"/>
                <a:gd name="T107" fmla="*/ 8407 h 5021"/>
                <a:gd name="T108" fmla="+- 0 10080 2395"/>
                <a:gd name="T109" fmla="*/ T108 w 7685"/>
                <a:gd name="T110" fmla="+- 0 3415 3401"/>
                <a:gd name="T111" fmla="*/ 3415 h 5021"/>
                <a:gd name="T112" fmla="+- 0 10075 2395"/>
                <a:gd name="T113" fmla="*/ T112 w 7685"/>
                <a:gd name="T114" fmla="+- 0 3415 3401"/>
                <a:gd name="T115" fmla="*/ 3415 h 5021"/>
                <a:gd name="T116" fmla="+- 0 10066 2395"/>
                <a:gd name="T117" fmla="*/ T116 w 7685"/>
                <a:gd name="T118" fmla="+- 0 3410 3401"/>
                <a:gd name="T119" fmla="*/ 3410 h 5021"/>
                <a:gd name="T120" fmla="+- 0 10080 2395"/>
                <a:gd name="T121" fmla="*/ T120 w 7685"/>
                <a:gd name="T122" fmla="+- 0 8407 3401"/>
                <a:gd name="T123" fmla="*/ 8407 h 5021"/>
                <a:gd name="T124" fmla="+- 0 10075 2395"/>
                <a:gd name="T125" fmla="*/ T124 w 7685"/>
                <a:gd name="T126" fmla="+- 0 8407 3401"/>
                <a:gd name="T127" fmla="*/ 8407 h 5021"/>
                <a:gd name="T128" fmla="+- 0 10066 2395"/>
                <a:gd name="T129" fmla="*/ T128 w 7685"/>
                <a:gd name="T130" fmla="+- 0 8417 3401"/>
                <a:gd name="T131" fmla="*/ 8417 h 5021"/>
                <a:gd name="T132" fmla="+- 0 10080 2395"/>
                <a:gd name="T133" fmla="*/ T132 w 7685"/>
                <a:gd name="T134" fmla="+- 0 8417 3401"/>
                <a:gd name="T135" fmla="*/ 8417 h 5021"/>
                <a:gd name="T136" fmla="+- 0 10080 2395"/>
                <a:gd name="T137" fmla="*/ T136 w 7685"/>
                <a:gd name="T138" fmla="+- 0 8407 3401"/>
                <a:gd name="T139" fmla="*/ 8407 h 5021"/>
                <a:gd name="T140" fmla="+- 0 2410 2395"/>
                <a:gd name="T141" fmla="*/ T140 w 7685"/>
                <a:gd name="T142" fmla="+- 0 3410 3401"/>
                <a:gd name="T143" fmla="*/ 3410 h 5021"/>
                <a:gd name="T144" fmla="+- 0 2405 2395"/>
                <a:gd name="T145" fmla="*/ T144 w 7685"/>
                <a:gd name="T146" fmla="+- 0 3415 3401"/>
                <a:gd name="T147" fmla="*/ 3415 h 5021"/>
                <a:gd name="T148" fmla="+- 0 2410 2395"/>
                <a:gd name="T149" fmla="*/ T148 w 7685"/>
                <a:gd name="T150" fmla="+- 0 3415 3401"/>
                <a:gd name="T151" fmla="*/ 3415 h 5021"/>
                <a:gd name="T152" fmla="+- 0 2410 2395"/>
                <a:gd name="T153" fmla="*/ T152 w 7685"/>
                <a:gd name="T154" fmla="+- 0 3410 3401"/>
                <a:gd name="T155" fmla="*/ 3410 h 5021"/>
                <a:gd name="T156" fmla="+- 0 10066 2395"/>
                <a:gd name="T157" fmla="*/ T156 w 7685"/>
                <a:gd name="T158" fmla="+- 0 3410 3401"/>
                <a:gd name="T159" fmla="*/ 3410 h 5021"/>
                <a:gd name="T160" fmla="+- 0 2410 2395"/>
                <a:gd name="T161" fmla="*/ T160 w 7685"/>
                <a:gd name="T162" fmla="+- 0 3410 3401"/>
                <a:gd name="T163" fmla="*/ 3410 h 5021"/>
                <a:gd name="T164" fmla="+- 0 2410 2395"/>
                <a:gd name="T165" fmla="*/ T164 w 7685"/>
                <a:gd name="T166" fmla="+- 0 3415 3401"/>
                <a:gd name="T167" fmla="*/ 3415 h 5021"/>
                <a:gd name="T168" fmla="+- 0 10066 2395"/>
                <a:gd name="T169" fmla="*/ T168 w 7685"/>
                <a:gd name="T170" fmla="+- 0 3415 3401"/>
                <a:gd name="T171" fmla="*/ 3415 h 5021"/>
                <a:gd name="T172" fmla="+- 0 10066 2395"/>
                <a:gd name="T173" fmla="*/ T172 w 7685"/>
                <a:gd name="T174" fmla="+- 0 3410 3401"/>
                <a:gd name="T175" fmla="*/ 3410 h 5021"/>
                <a:gd name="T176" fmla="+- 0 10080 2395"/>
                <a:gd name="T177" fmla="*/ T176 w 7685"/>
                <a:gd name="T178" fmla="+- 0 3410 3401"/>
                <a:gd name="T179" fmla="*/ 3410 h 5021"/>
                <a:gd name="T180" fmla="+- 0 10066 2395"/>
                <a:gd name="T181" fmla="*/ T180 w 7685"/>
                <a:gd name="T182" fmla="+- 0 3410 3401"/>
                <a:gd name="T183" fmla="*/ 3410 h 5021"/>
                <a:gd name="T184" fmla="+- 0 10075 2395"/>
                <a:gd name="T185" fmla="*/ T184 w 7685"/>
                <a:gd name="T186" fmla="+- 0 3415 3401"/>
                <a:gd name="T187" fmla="*/ 3415 h 5021"/>
                <a:gd name="T188" fmla="+- 0 10080 2395"/>
                <a:gd name="T189" fmla="*/ T188 w 7685"/>
                <a:gd name="T190" fmla="+- 0 3415 3401"/>
                <a:gd name="T191" fmla="*/ 3415 h 5021"/>
                <a:gd name="T192" fmla="+- 0 10080 2395"/>
                <a:gd name="T193" fmla="*/ T192 w 7685"/>
                <a:gd name="T194" fmla="+- 0 3410 3401"/>
                <a:gd name="T195" fmla="*/ 3410 h 50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7685" h="5021">
                  <a:moveTo>
                    <a:pt x="7685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5020"/>
                  </a:lnTo>
                  <a:lnTo>
                    <a:pt x="7685" y="5020"/>
                  </a:lnTo>
                  <a:lnTo>
                    <a:pt x="7685" y="5016"/>
                  </a:lnTo>
                  <a:lnTo>
                    <a:pt x="15" y="5016"/>
                  </a:lnTo>
                  <a:lnTo>
                    <a:pt x="10" y="5006"/>
                  </a:lnTo>
                  <a:lnTo>
                    <a:pt x="15" y="5006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7685" y="9"/>
                  </a:lnTo>
                  <a:lnTo>
                    <a:pt x="7685" y="0"/>
                  </a:lnTo>
                  <a:close/>
                  <a:moveTo>
                    <a:pt x="15" y="5006"/>
                  </a:moveTo>
                  <a:lnTo>
                    <a:pt x="10" y="5006"/>
                  </a:lnTo>
                  <a:lnTo>
                    <a:pt x="15" y="5016"/>
                  </a:lnTo>
                  <a:lnTo>
                    <a:pt x="15" y="5006"/>
                  </a:lnTo>
                  <a:close/>
                  <a:moveTo>
                    <a:pt x="7671" y="5006"/>
                  </a:moveTo>
                  <a:lnTo>
                    <a:pt x="15" y="5006"/>
                  </a:lnTo>
                  <a:lnTo>
                    <a:pt x="15" y="5016"/>
                  </a:lnTo>
                  <a:lnTo>
                    <a:pt x="7671" y="5016"/>
                  </a:lnTo>
                  <a:lnTo>
                    <a:pt x="7671" y="5006"/>
                  </a:lnTo>
                  <a:close/>
                  <a:moveTo>
                    <a:pt x="7671" y="9"/>
                  </a:moveTo>
                  <a:lnTo>
                    <a:pt x="7671" y="5016"/>
                  </a:lnTo>
                  <a:lnTo>
                    <a:pt x="7680" y="5006"/>
                  </a:lnTo>
                  <a:lnTo>
                    <a:pt x="7685" y="5006"/>
                  </a:lnTo>
                  <a:lnTo>
                    <a:pt x="7685" y="14"/>
                  </a:lnTo>
                  <a:lnTo>
                    <a:pt x="7680" y="14"/>
                  </a:lnTo>
                  <a:lnTo>
                    <a:pt x="7671" y="9"/>
                  </a:lnTo>
                  <a:close/>
                  <a:moveTo>
                    <a:pt x="7685" y="5006"/>
                  </a:moveTo>
                  <a:lnTo>
                    <a:pt x="7680" y="5006"/>
                  </a:lnTo>
                  <a:lnTo>
                    <a:pt x="7671" y="5016"/>
                  </a:lnTo>
                  <a:lnTo>
                    <a:pt x="7685" y="5016"/>
                  </a:lnTo>
                  <a:lnTo>
                    <a:pt x="7685" y="5006"/>
                  </a:lnTo>
                  <a:close/>
                  <a:moveTo>
                    <a:pt x="15" y="9"/>
                  </a:moveTo>
                  <a:lnTo>
                    <a:pt x="10" y="14"/>
                  </a:lnTo>
                  <a:lnTo>
                    <a:pt x="15" y="14"/>
                  </a:lnTo>
                  <a:lnTo>
                    <a:pt x="15" y="9"/>
                  </a:lnTo>
                  <a:close/>
                  <a:moveTo>
                    <a:pt x="7671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7671" y="14"/>
                  </a:lnTo>
                  <a:lnTo>
                    <a:pt x="7671" y="9"/>
                  </a:lnTo>
                  <a:close/>
                  <a:moveTo>
                    <a:pt x="7685" y="9"/>
                  </a:moveTo>
                  <a:lnTo>
                    <a:pt x="7671" y="9"/>
                  </a:lnTo>
                  <a:lnTo>
                    <a:pt x="7680" y="14"/>
                  </a:lnTo>
                  <a:lnTo>
                    <a:pt x="7685" y="14"/>
                  </a:lnTo>
                  <a:lnTo>
                    <a:pt x="768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41475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Fenntartható Európa beruházási terv szerint az Európai Unió 2030-ig legalább ezer milliárd</a:t>
            </a:r>
            <a:r>
              <a:rPr lang="hu-HU" sz="1600" spc="-2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eurót</a:t>
            </a:r>
            <a:r>
              <a:rPr lang="hu-HU" sz="1600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mozgósítana</a:t>
            </a:r>
            <a:r>
              <a:rPr lang="hu-HU" sz="16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</a:t>
            </a:r>
            <a:r>
              <a:rPr lang="hu-H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beruházásokra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https://konyvtar.uni-pannon.hu/images/docman-files/efop343/e-jegyzetek/Nemeth_Kornel_A_korforgasos_gazdasag_alapjai.pdf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800" dirty="0"/>
          </a:p>
          <a:p>
            <a:endParaRPr lang="hu-HU" sz="800" dirty="0"/>
          </a:p>
          <a:p>
            <a:endParaRPr lang="hu-HU" sz="8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548D755-F69F-A77E-D074-DE723E62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43">
            <a:extLst>
              <a:ext uri="{FF2B5EF4-FFF2-40B4-BE49-F238E27FC236}">
                <a16:creationId xmlns:a16="http://schemas.microsoft.com/office/drawing/2014/main" id="{9EB6187E-AA95-1437-C424-657BCB6ED827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1340768"/>
            <a:ext cx="5547359" cy="4896544"/>
            <a:chOff x="1718" y="165"/>
            <a:chExt cx="9077" cy="5088"/>
          </a:xfrm>
        </p:grpSpPr>
        <p:pic>
          <p:nvPicPr>
            <p:cNvPr id="9" name="Picture 145">
              <a:extLst>
                <a:ext uri="{FF2B5EF4-FFF2-40B4-BE49-F238E27FC236}">
                  <a16:creationId xmlns:a16="http://schemas.microsoft.com/office/drawing/2014/main" id="{0EF73FF6-A7B0-3A27-AF2D-FC1783555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5"/>
              <a:ext cx="9058" cy="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44">
              <a:extLst>
                <a:ext uri="{FF2B5EF4-FFF2-40B4-BE49-F238E27FC236}">
                  <a16:creationId xmlns:a16="http://schemas.microsoft.com/office/drawing/2014/main" id="{DE5023A4-6AC3-2803-0F2B-DD5C956D2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165"/>
              <a:ext cx="9077" cy="5088"/>
            </a:xfrm>
            <a:custGeom>
              <a:avLst/>
              <a:gdLst>
                <a:gd name="T0" fmla="+- 0 10795 1718"/>
                <a:gd name="T1" fmla="*/ T0 w 9077"/>
                <a:gd name="T2" fmla="+- 0 166 166"/>
                <a:gd name="T3" fmla="*/ 166 h 5088"/>
                <a:gd name="T4" fmla="+- 0 1723 1718"/>
                <a:gd name="T5" fmla="*/ T4 w 9077"/>
                <a:gd name="T6" fmla="+- 0 166 166"/>
                <a:gd name="T7" fmla="*/ 166 h 5088"/>
                <a:gd name="T8" fmla="+- 0 1718 1718"/>
                <a:gd name="T9" fmla="*/ T8 w 9077"/>
                <a:gd name="T10" fmla="+- 0 171 166"/>
                <a:gd name="T11" fmla="*/ 171 h 5088"/>
                <a:gd name="T12" fmla="+- 0 1718 1718"/>
                <a:gd name="T13" fmla="*/ T12 w 9077"/>
                <a:gd name="T14" fmla="+- 0 5254 166"/>
                <a:gd name="T15" fmla="*/ 5254 h 5088"/>
                <a:gd name="T16" fmla="+- 0 10795 1718"/>
                <a:gd name="T17" fmla="*/ T16 w 9077"/>
                <a:gd name="T18" fmla="+- 0 5254 166"/>
                <a:gd name="T19" fmla="*/ 5254 h 5088"/>
                <a:gd name="T20" fmla="+- 0 10795 1718"/>
                <a:gd name="T21" fmla="*/ T20 w 9077"/>
                <a:gd name="T22" fmla="+- 0 5249 166"/>
                <a:gd name="T23" fmla="*/ 5249 h 5088"/>
                <a:gd name="T24" fmla="+- 0 1733 1718"/>
                <a:gd name="T25" fmla="*/ T24 w 9077"/>
                <a:gd name="T26" fmla="+- 0 5249 166"/>
                <a:gd name="T27" fmla="*/ 5249 h 5088"/>
                <a:gd name="T28" fmla="+- 0 1728 1718"/>
                <a:gd name="T29" fmla="*/ T28 w 9077"/>
                <a:gd name="T30" fmla="+- 0 5239 166"/>
                <a:gd name="T31" fmla="*/ 5239 h 5088"/>
                <a:gd name="T32" fmla="+- 0 1733 1718"/>
                <a:gd name="T33" fmla="*/ T32 w 9077"/>
                <a:gd name="T34" fmla="+- 0 5239 166"/>
                <a:gd name="T35" fmla="*/ 5239 h 5088"/>
                <a:gd name="T36" fmla="+- 0 1733 1718"/>
                <a:gd name="T37" fmla="*/ T36 w 9077"/>
                <a:gd name="T38" fmla="+- 0 180 166"/>
                <a:gd name="T39" fmla="*/ 180 h 5088"/>
                <a:gd name="T40" fmla="+- 0 1728 1718"/>
                <a:gd name="T41" fmla="*/ T40 w 9077"/>
                <a:gd name="T42" fmla="+- 0 180 166"/>
                <a:gd name="T43" fmla="*/ 180 h 5088"/>
                <a:gd name="T44" fmla="+- 0 1733 1718"/>
                <a:gd name="T45" fmla="*/ T44 w 9077"/>
                <a:gd name="T46" fmla="+- 0 175 166"/>
                <a:gd name="T47" fmla="*/ 175 h 5088"/>
                <a:gd name="T48" fmla="+- 0 10795 1718"/>
                <a:gd name="T49" fmla="*/ T48 w 9077"/>
                <a:gd name="T50" fmla="+- 0 175 166"/>
                <a:gd name="T51" fmla="*/ 175 h 5088"/>
                <a:gd name="T52" fmla="+- 0 10795 1718"/>
                <a:gd name="T53" fmla="*/ T52 w 9077"/>
                <a:gd name="T54" fmla="+- 0 166 166"/>
                <a:gd name="T55" fmla="*/ 166 h 5088"/>
                <a:gd name="T56" fmla="+- 0 1733 1718"/>
                <a:gd name="T57" fmla="*/ T56 w 9077"/>
                <a:gd name="T58" fmla="+- 0 5239 166"/>
                <a:gd name="T59" fmla="*/ 5239 h 5088"/>
                <a:gd name="T60" fmla="+- 0 1728 1718"/>
                <a:gd name="T61" fmla="*/ T60 w 9077"/>
                <a:gd name="T62" fmla="+- 0 5239 166"/>
                <a:gd name="T63" fmla="*/ 5239 h 5088"/>
                <a:gd name="T64" fmla="+- 0 1733 1718"/>
                <a:gd name="T65" fmla="*/ T64 w 9077"/>
                <a:gd name="T66" fmla="+- 0 5249 166"/>
                <a:gd name="T67" fmla="*/ 5249 h 5088"/>
                <a:gd name="T68" fmla="+- 0 1733 1718"/>
                <a:gd name="T69" fmla="*/ T68 w 9077"/>
                <a:gd name="T70" fmla="+- 0 5239 166"/>
                <a:gd name="T71" fmla="*/ 5239 h 5088"/>
                <a:gd name="T72" fmla="+- 0 10781 1718"/>
                <a:gd name="T73" fmla="*/ T72 w 9077"/>
                <a:gd name="T74" fmla="+- 0 5239 166"/>
                <a:gd name="T75" fmla="*/ 5239 h 5088"/>
                <a:gd name="T76" fmla="+- 0 1733 1718"/>
                <a:gd name="T77" fmla="*/ T76 w 9077"/>
                <a:gd name="T78" fmla="+- 0 5239 166"/>
                <a:gd name="T79" fmla="*/ 5239 h 5088"/>
                <a:gd name="T80" fmla="+- 0 1733 1718"/>
                <a:gd name="T81" fmla="*/ T80 w 9077"/>
                <a:gd name="T82" fmla="+- 0 5249 166"/>
                <a:gd name="T83" fmla="*/ 5249 h 5088"/>
                <a:gd name="T84" fmla="+- 0 10781 1718"/>
                <a:gd name="T85" fmla="*/ T84 w 9077"/>
                <a:gd name="T86" fmla="+- 0 5249 166"/>
                <a:gd name="T87" fmla="*/ 5249 h 5088"/>
                <a:gd name="T88" fmla="+- 0 10781 1718"/>
                <a:gd name="T89" fmla="*/ T88 w 9077"/>
                <a:gd name="T90" fmla="+- 0 5239 166"/>
                <a:gd name="T91" fmla="*/ 5239 h 5088"/>
                <a:gd name="T92" fmla="+- 0 10781 1718"/>
                <a:gd name="T93" fmla="*/ T92 w 9077"/>
                <a:gd name="T94" fmla="+- 0 175 166"/>
                <a:gd name="T95" fmla="*/ 175 h 5088"/>
                <a:gd name="T96" fmla="+- 0 10781 1718"/>
                <a:gd name="T97" fmla="*/ T96 w 9077"/>
                <a:gd name="T98" fmla="+- 0 5249 166"/>
                <a:gd name="T99" fmla="*/ 5249 h 5088"/>
                <a:gd name="T100" fmla="+- 0 10790 1718"/>
                <a:gd name="T101" fmla="*/ T100 w 9077"/>
                <a:gd name="T102" fmla="+- 0 5239 166"/>
                <a:gd name="T103" fmla="*/ 5239 h 5088"/>
                <a:gd name="T104" fmla="+- 0 10795 1718"/>
                <a:gd name="T105" fmla="*/ T104 w 9077"/>
                <a:gd name="T106" fmla="+- 0 5239 166"/>
                <a:gd name="T107" fmla="*/ 5239 h 5088"/>
                <a:gd name="T108" fmla="+- 0 10795 1718"/>
                <a:gd name="T109" fmla="*/ T108 w 9077"/>
                <a:gd name="T110" fmla="+- 0 180 166"/>
                <a:gd name="T111" fmla="*/ 180 h 5088"/>
                <a:gd name="T112" fmla="+- 0 10790 1718"/>
                <a:gd name="T113" fmla="*/ T112 w 9077"/>
                <a:gd name="T114" fmla="+- 0 180 166"/>
                <a:gd name="T115" fmla="*/ 180 h 5088"/>
                <a:gd name="T116" fmla="+- 0 10781 1718"/>
                <a:gd name="T117" fmla="*/ T116 w 9077"/>
                <a:gd name="T118" fmla="+- 0 175 166"/>
                <a:gd name="T119" fmla="*/ 175 h 5088"/>
                <a:gd name="T120" fmla="+- 0 10795 1718"/>
                <a:gd name="T121" fmla="*/ T120 w 9077"/>
                <a:gd name="T122" fmla="+- 0 5239 166"/>
                <a:gd name="T123" fmla="*/ 5239 h 5088"/>
                <a:gd name="T124" fmla="+- 0 10790 1718"/>
                <a:gd name="T125" fmla="*/ T124 w 9077"/>
                <a:gd name="T126" fmla="+- 0 5239 166"/>
                <a:gd name="T127" fmla="*/ 5239 h 5088"/>
                <a:gd name="T128" fmla="+- 0 10781 1718"/>
                <a:gd name="T129" fmla="*/ T128 w 9077"/>
                <a:gd name="T130" fmla="+- 0 5249 166"/>
                <a:gd name="T131" fmla="*/ 5249 h 5088"/>
                <a:gd name="T132" fmla="+- 0 10795 1718"/>
                <a:gd name="T133" fmla="*/ T132 w 9077"/>
                <a:gd name="T134" fmla="+- 0 5249 166"/>
                <a:gd name="T135" fmla="*/ 5249 h 5088"/>
                <a:gd name="T136" fmla="+- 0 10795 1718"/>
                <a:gd name="T137" fmla="*/ T136 w 9077"/>
                <a:gd name="T138" fmla="+- 0 5239 166"/>
                <a:gd name="T139" fmla="*/ 5239 h 5088"/>
                <a:gd name="T140" fmla="+- 0 1733 1718"/>
                <a:gd name="T141" fmla="*/ T140 w 9077"/>
                <a:gd name="T142" fmla="+- 0 175 166"/>
                <a:gd name="T143" fmla="*/ 175 h 5088"/>
                <a:gd name="T144" fmla="+- 0 1728 1718"/>
                <a:gd name="T145" fmla="*/ T144 w 9077"/>
                <a:gd name="T146" fmla="+- 0 180 166"/>
                <a:gd name="T147" fmla="*/ 180 h 5088"/>
                <a:gd name="T148" fmla="+- 0 1733 1718"/>
                <a:gd name="T149" fmla="*/ T148 w 9077"/>
                <a:gd name="T150" fmla="+- 0 180 166"/>
                <a:gd name="T151" fmla="*/ 180 h 5088"/>
                <a:gd name="T152" fmla="+- 0 1733 1718"/>
                <a:gd name="T153" fmla="*/ T152 w 9077"/>
                <a:gd name="T154" fmla="+- 0 175 166"/>
                <a:gd name="T155" fmla="*/ 175 h 5088"/>
                <a:gd name="T156" fmla="+- 0 10781 1718"/>
                <a:gd name="T157" fmla="*/ T156 w 9077"/>
                <a:gd name="T158" fmla="+- 0 175 166"/>
                <a:gd name="T159" fmla="*/ 175 h 5088"/>
                <a:gd name="T160" fmla="+- 0 1733 1718"/>
                <a:gd name="T161" fmla="*/ T160 w 9077"/>
                <a:gd name="T162" fmla="+- 0 175 166"/>
                <a:gd name="T163" fmla="*/ 175 h 5088"/>
                <a:gd name="T164" fmla="+- 0 1733 1718"/>
                <a:gd name="T165" fmla="*/ T164 w 9077"/>
                <a:gd name="T166" fmla="+- 0 180 166"/>
                <a:gd name="T167" fmla="*/ 180 h 5088"/>
                <a:gd name="T168" fmla="+- 0 10781 1718"/>
                <a:gd name="T169" fmla="*/ T168 w 9077"/>
                <a:gd name="T170" fmla="+- 0 180 166"/>
                <a:gd name="T171" fmla="*/ 180 h 5088"/>
                <a:gd name="T172" fmla="+- 0 10781 1718"/>
                <a:gd name="T173" fmla="*/ T172 w 9077"/>
                <a:gd name="T174" fmla="+- 0 175 166"/>
                <a:gd name="T175" fmla="*/ 175 h 5088"/>
                <a:gd name="T176" fmla="+- 0 10795 1718"/>
                <a:gd name="T177" fmla="*/ T176 w 9077"/>
                <a:gd name="T178" fmla="+- 0 175 166"/>
                <a:gd name="T179" fmla="*/ 175 h 5088"/>
                <a:gd name="T180" fmla="+- 0 10781 1718"/>
                <a:gd name="T181" fmla="*/ T180 w 9077"/>
                <a:gd name="T182" fmla="+- 0 175 166"/>
                <a:gd name="T183" fmla="*/ 175 h 5088"/>
                <a:gd name="T184" fmla="+- 0 10790 1718"/>
                <a:gd name="T185" fmla="*/ T184 w 9077"/>
                <a:gd name="T186" fmla="+- 0 180 166"/>
                <a:gd name="T187" fmla="*/ 180 h 5088"/>
                <a:gd name="T188" fmla="+- 0 10795 1718"/>
                <a:gd name="T189" fmla="*/ T188 w 9077"/>
                <a:gd name="T190" fmla="+- 0 180 166"/>
                <a:gd name="T191" fmla="*/ 180 h 5088"/>
                <a:gd name="T192" fmla="+- 0 10795 1718"/>
                <a:gd name="T193" fmla="*/ T192 w 9077"/>
                <a:gd name="T194" fmla="+- 0 175 166"/>
                <a:gd name="T195" fmla="*/ 175 h 50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9077" h="5088">
                  <a:moveTo>
                    <a:pt x="9077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5088"/>
                  </a:lnTo>
                  <a:lnTo>
                    <a:pt x="9077" y="5088"/>
                  </a:lnTo>
                  <a:lnTo>
                    <a:pt x="9077" y="5083"/>
                  </a:lnTo>
                  <a:lnTo>
                    <a:pt x="15" y="5083"/>
                  </a:lnTo>
                  <a:lnTo>
                    <a:pt x="10" y="5073"/>
                  </a:lnTo>
                  <a:lnTo>
                    <a:pt x="15" y="5073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9077" y="9"/>
                  </a:lnTo>
                  <a:lnTo>
                    <a:pt x="9077" y="0"/>
                  </a:lnTo>
                  <a:close/>
                  <a:moveTo>
                    <a:pt x="15" y="5073"/>
                  </a:moveTo>
                  <a:lnTo>
                    <a:pt x="10" y="5073"/>
                  </a:lnTo>
                  <a:lnTo>
                    <a:pt x="15" y="5083"/>
                  </a:lnTo>
                  <a:lnTo>
                    <a:pt x="15" y="5073"/>
                  </a:lnTo>
                  <a:close/>
                  <a:moveTo>
                    <a:pt x="9063" y="5073"/>
                  </a:moveTo>
                  <a:lnTo>
                    <a:pt x="15" y="5073"/>
                  </a:lnTo>
                  <a:lnTo>
                    <a:pt x="15" y="5083"/>
                  </a:lnTo>
                  <a:lnTo>
                    <a:pt x="9063" y="5083"/>
                  </a:lnTo>
                  <a:lnTo>
                    <a:pt x="9063" y="5073"/>
                  </a:lnTo>
                  <a:close/>
                  <a:moveTo>
                    <a:pt x="9063" y="9"/>
                  </a:moveTo>
                  <a:lnTo>
                    <a:pt x="9063" y="5083"/>
                  </a:lnTo>
                  <a:lnTo>
                    <a:pt x="9072" y="5073"/>
                  </a:lnTo>
                  <a:lnTo>
                    <a:pt x="9077" y="5073"/>
                  </a:lnTo>
                  <a:lnTo>
                    <a:pt x="9077" y="14"/>
                  </a:lnTo>
                  <a:lnTo>
                    <a:pt x="9072" y="14"/>
                  </a:lnTo>
                  <a:lnTo>
                    <a:pt x="9063" y="9"/>
                  </a:lnTo>
                  <a:close/>
                  <a:moveTo>
                    <a:pt x="9077" y="5073"/>
                  </a:moveTo>
                  <a:lnTo>
                    <a:pt x="9072" y="5073"/>
                  </a:lnTo>
                  <a:lnTo>
                    <a:pt x="9063" y="5083"/>
                  </a:lnTo>
                  <a:lnTo>
                    <a:pt x="9077" y="5083"/>
                  </a:lnTo>
                  <a:lnTo>
                    <a:pt x="9077" y="5073"/>
                  </a:lnTo>
                  <a:close/>
                  <a:moveTo>
                    <a:pt x="15" y="9"/>
                  </a:moveTo>
                  <a:lnTo>
                    <a:pt x="10" y="14"/>
                  </a:lnTo>
                  <a:lnTo>
                    <a:pt x="15" y="14"/>
                  </a:lnTo>
                  <a:lnTo>
                    <a:pt x="15" y="9"/>
                  </a:lnTo>
                  <a:close/>
                  <a:moveTo>
                    <a:pt x="9063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9063" y="14"/>
                  </a:lnTo>
                  <a:lnTo>
                    <a:pt x="9063" y="9"/>
                  </a:lnTo>
                  <a:close/>
                  <a:moveTo>
                    <a:pt x="9077" y="9"/>
                  </a:moveTo>
                  <a:lnTo>
                    <a:pt x="9063" y="9"/>
                  </a:lnTo>
                  <a:lnTo>
                    <a:pt x="9072" y="14"/>
                  </a:lnTo>
                  <a:lnTo>
                    <a:pt x="9077" y="14"/>
                  </a:lnTo>
                  <a:lnTo>
                    <a:pt x="907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3166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232248"/>
          </a:xfrm>
        </p:spPr>
        <p:txBody>
          <a:bodyPr/>
          <a:lstStyle/>
          <a:p>
            <a:r>
              <a:rPr lang="hu-HU" dirty="0"/>
              <a:t>Köszönöm a megtisztelő </a:t>
            </a:r>
            <a:r>
              <a:rPr lang="hu-HU" dirty="0" err="1"/>
              <a:t>figyelmÜKEt</a:t>
            </a:r>
            <a:r>
              <a:rPr lang="en-US" dirty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anulmány célja, hogy bemutassa 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 alapelveit és részletezze, hogyan járul hozzá a fenntarthatósághoz,  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Unió körforgásos gazdaságra vonatkozó cselekvési tervét, a fenntartható fejlődés körforgásos gazdaságra vonatkozó összefüggéseit,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 környezetvédelmi, és munkahelyteremtési összefüggéseit, 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gazdaság, és fenntartható gazdaság kialakításában élenjáró gazdaságokat, országokat ismertesse.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 alapelvei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Unió körforgásos gazdaságra vonatkozó cselekvési terve</a:t>
            </a:r>
          </a:p>
          <a:p>
            <a:pPr algn="just"/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 környezetvédelmi, és munkahelyteremtési összefüggései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gazdaság, és fenntartható gazdaság kialakításában élenjáró gazdaságok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75050" y="1454355"/>
            <a:ext cx="5111750" cy="4691063"/>
          </a:xfrm>
        </p:spPr>
        <p:txBody>
          <a:bodyPr/>
          <a:lstStyle/>
          <a:p>
            <a:pPr algn="just"/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Alapelvei</a:t>
            </a:r>
          </a:p>
          <a:p>
            <a:pPr marL="0" indent="0" algn="just">
              <a:buNone/>
            </a:pP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körforgásos gazdaság alapelvei arra összpontosítanak, hogy a termékeket, anyagokat és erőforrásokat a lehető legtovább tartsák használatban, minimalizálva a hulladékot és a környezeti terhelést</a:t>
            </a:r>
          </a:p>
          <a:p>
            <a:pPr marL="0" indent="0" algn="just">
              <a:buNone/>
            </a:pP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alapelvek együttes alkalmazása hozzájárulhat a gazdasági rendszer fenntarthatóbbá tételéhez, és a környezeti, társadalmi és gazdasági előnyöket egyaránt elősegítheti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Anyagok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újrahasznosítása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Terméktervezés a Környezet Szempontjábó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artósság elve – Hosszabb Élettartamú Termék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Sharing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Economy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(Megosztáson Alapuló Gazdaság)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Kapcsolódó Lokális Gazdaságok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Hulladék Minimalizálása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Erőforrások Hatékonyabb Felhasználása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Innováció és Kreativitás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924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Európai Zöld Megállapodás (European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Green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Deal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 Az Európai Zöld Megállapodás egy ambiciózus, átfogó stratégia, amely célul tűzi ki az EU klímaváltozás elleni küzdelmét, a biodiverzitás megőrzését és a fenntartható gazdasági fejlődést</a:t>
            </a:r>
            <a:endParaRPr lang="hu-HU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Körforgásos Gazdasági Cselekvési Terv (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Circular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Action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Az Európai Bizottság 2020-ban bemutatta a körforgásos gazdasági cselekvési tervét,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Gazdasági Cselekvési Terv 2.0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Circular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Economy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Action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Európai Zöld Nyersanyagok Program, célja: biztosítsa az EU gazdaságának a szükséges nyersanyagokat a fenntarthatóság és a körforgásos gazdaság elvei mentén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Környezetvédelmi Teljesítményértékelés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Environmental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Footprint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Az Európai Unió körforgásos gazdaságra vonatkozó cselekvési terve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Ezen kezdeményezések együttesen hozzájárulnak az Európai Unió elkötelezettségéhez a körforgásos gazdaság előmozdítása és a fenntartható fejlődés felé történő haladás iránt.</a:t>
            </a:r>
            <a:endParaRPr lang="hu-H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3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Fenntarthatóság és Erőforrások Hatékony Hasznosítása a Körforgásos Gazdaságban</a:t>
            </a:r>
          </a:p>
          <a:p>
            <a:pPr algn="just"/>
            <a:r>
              <a:rPr lang="hu-H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Innováció, Foglalkoztatás és Fenntartható Gazdasági Modell a Körforgásos Gazdaságban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hu-H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fenntartható fejlődés körforgásos gazdaságra vonatkozó összefüggései</a:t>
            </a:r>
            <a:endParaRPr lang="hu-H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689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Hulladékcsökkentés</a:t>
            </a:r>
          </a:p>
          <a:p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Erőforrás-hatékonyság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Hosszabb Élettartamú Termékek</a:t>
            </a:r>
          </a:p>
          <a:p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Zöld Infrastruktúra és Mobilitás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körforgásos gazdaság környezetvédelmi, és munkahelyteremtési összefüggései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körforgásos gazdaság nemcsak környezetvédelmi előnyökkel jár, hanem hozzájárul a fenntartható gazdaság kialakításához és új munkahelyek létrehozásához is. Az erőforrások hatékonyabb felhasználása, az innováció és a fenntarthatóság előmozdítása mind a környezet, mind pedig a gazdaság számára előnyös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16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Hollandia több szinten is kidolgozta a körforgásos gazdaság előmozdítására irányuló stratégiáit,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Svédország a hulladékáramok optimalizálására és a megújuló energiaforrásokra való áttérésre összpontosít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Dánia a városi tervezés és infrastruktúra fejlesztésében is élen jár, például a kerékpárutak és a közösségi közlekedés fejlesztésével-kerékpározás és a tömegközlekedés támogatása, valamint a kutatás-fejlesztésre és az innovációra is nagy hangsúlyt fektet,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Finnországban erőteljesen támogatják a zöld technológiák fejlesztését és azok piaci bevezetését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Németországban erőteljes környezetvédelmi politikák és körforgásos gazdasági stratégiák vannak érvényben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Körforgásos gazdaság, és fenntartható gazdaság kialakításában élenjáró gazdaságok, országok</a:t>
            </a:r>
          </a:p>
          <a:p>
            <a:pPr marL="285750" lvl="0" indent="-28575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körforgásos gazdaság és a fenntarthatóság elérése érdekében számos területen kell intézkedéseket hozni, ideértve a hulladékkezelést, az energiahatékonyságot, a mobilitást, az innovációt és a környezetvédelmi politikákat is</a:t>
            </a:r>
            <a:endParaRPr lang="hu-H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191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„körforgásos gazdaság termelési és fogyasztási modellje arra épül, hogy 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egyszeri fogyasztás helyett a termékek élettartamát a lehető legjobban meghosszabbítsuk,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vásárlás helyett kölcsönzünk,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megjavítjuk, átalakítjuk, esetleg továbbadjuk 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 terméket,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termék életciklusa végén, az alapanyagok újra hasznosítása.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Körforgásos gazdaság: mit jelent, miért fontos és mi a haszna?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13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Körforgásos Gazdaság Alapjai és Fenntarthatósági Előnyei</a:t>
            </a:r>
            <a:endParaRPr lang="hu-HU" dirty="0"/>
          </a:p>
        </p:txBody>
      </p:sp>
      <p:pic>
        <p:nvPicPr>
          <p:cNvPr id="5" name="Tartalom helye 4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C5C126D1-BD8B-973F-D678-E37BE2AF9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054" y="1435100"/>
            <a:ext cx="3937714" cy="4691063"/>
          </a:xfrm>
          <a:prstGeom prst="rect">
            <a:avLst/>
          </a:prstGeom>
        </p:spPr>
      </p:pic>
      <p:pic>
        <p:nvPicPr>
          <p:cNvPr id="6" name="Kép 5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825A319C-6A2B-9F8A-06CC-A145E7758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32" y="1435100"/>
            <a:ext cx="4389120" cy="48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c39d1c-62e5-4d4f-9a04-5c99a520f60c">
      <Terms xmlns="http://schemas.microsoft.com/office/infopath/2007/PartnerControls"/>
    </lcf76f155ced4ddcb4097134ff3c332f>
    <TaxCatchAll xmlns="6092a8dc-3e00-45e6-b1b9-c8e087d7ddd9" xsi:nil="true"/>
    <MediaLengthInSeconds xmlns="2dc39d1c-62e5-4d4f-9a04-5c99a520f6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88ADF7D0E214EB3FBF2DEF70E63B1" ma:contentTypeVersion="12" ma:contentTypeDescription="Create a new document." ma:contentTypeScope="" ma:versionID="88f3ee83878197ec43642d6dbe6807dc">
  <xsd:schema xmlns:xsd="http://www.w3.org/2001/XMLSchema" xmlns:xs="http://www.w3.org/2001/XMLSchema" xmlns:p="http://schemas.microsoft.com/office/2006/metadata/properties" xmlns:ns2="2dc39d1c-62e5-4d4f-9a04-5c99a520f60c" xmlns:ns3="6092a8dc-3e00-45e6-b1b9-c8e087d7ddd9" targetNamespace="http://schemas.microsoft.com/office/2006/metadata/properties" ma:root="true" ma:fieldsID="767c53eb42e5d9986c9836dd8ba6b9b6" ns2:_="" ns3:_="">
    <xsd:import namespace="2dc39d1c-62e5-4d4f-9a04-5c99a520f60c"/>
    <xsd:import namespace="6092a8dc-3e00-45e6-b1b9-c8e087d7dd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39d1c-62e5-4d4f-9a04-5c99a520f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a877ebb-f99b-4074-8dba-83d5413cf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2a8dc-3e00-45e6-b1b9-c8e087d7dd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a055c78-2ba9-4a5d-8a0f-fbe6e3d5239d}" ma:internalName="TaxCatchAll" ma:showField="CatchAllData" ma:web="6092a8dc-3e00-45e6-b1b9-c8e087d7dd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C71490-BC1B-4F27-8322-BCFD980D4B69}">
  <ds:schemaRefs>
    <ds:schemaRef ds:uri="http://schemas.microsoft.com/office/2006/metadata/properties"/>
    <ds:schemaRef ds:uri="http://schemas.microsoft.com/office/infopath/2007/PartnerControls"/>
    <ds:schemaRef ds:uri="2dc39d1c-62e5-4d4f-9a04-5c99a520f60c"/>
    <ds:schemaRef ds:uri="6092a8dc-3e00-45e6-b1b9-c8e087d7ddd9"/>
  </ds:schemaRefs>
</ds:datastoreItem>
</file>

<file path=customXml/itemProps2.xml><?xml version="1.0" encoding="utf-8"?>
<ds:datastoreItem xmlns:ds="http://schemas.openxmlformats.org/officeDocument/2006/customXml" ds:itemID="{C30E2B9C-CE5C-4D98-9C40-D8FE3B9608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15E727-E5D5-4D1A-A1C7-0C5E15F1F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39d1c-62e5-4d4f-9a04-5c99a520f60c"/>
    <ds:schemaRef ds:uri="6092a8dc-3e00-45e6-b1b9-c8e087d7d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4845</TotalTime>
  <Words>1845</Words>
  <Application>Microsoft Office PowerPoint</Application>
  <PresentationFormat>Diavetítés a képernyőre (4:3 oldalarány)</PresentationFormat>
  <Paragraphs>320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Microsoft Sans Serif</vt:lpstr>
      <vt:lpstr>Times New Roman</vt:lpstr>
      <vt:lpstr>Office-téma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Körforgásos Gazdaság Alapjai és Fenntarthatósági Előnyei</vt:lpstr>
      <vt:lpstr>Köszönöm a megtisztelő figyelmÜKEt!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Dr. Littvay-Kovács Áron</cp:lastModifiedBy>
  <cp:revision>48</cp:revision>
  <dcterms:created xsi:type="dcterms:W3CDTF">2014-03-03T11:13:53Z</dcterms:created>
  <dcterms:modified xsi:type="dcterms:W3CDTF">2023-11-26T20:15:12Z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0x01010001688ADF7D0E214EB3FBF2DEF70E63B1</vt:lpwstr>
  </property>
  <property fmtid="{D5CDD505-2E9C-101B-9397-08002B2CF9AE}" pid="3" name="Order">
    <vt:r8>373700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