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72" y="-6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914400" y="2130440"/>
            <a:ext cx="103632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3B152-7103-4FFE-90AC-D94EB7F44A7E}" type="datetimeFigureOut">
              <a:rPr lang="en-US" smtClean="0"/>
              <a:pPr/>
              <a:t>11/27/2023</a:t>
            </a:fld>
            <a:endParaRPr lang="en-US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DD5A9-4EF1-497E-92EF-2D23CF305E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3B152-7103-4FFE-90AC-D94EB7F44A7E}" type="datetimeFigureOut">
              <a:rPr lang="en-US" smtClean="0"/>
              <a:pPr/>
              <a:t>11/27/2023</a:t>
            </a:fld>
            <a:endParaRPr lang="en-US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DD5A9-4EF1-497E-92EF-2D23CF305E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11785600" y="274653"/>
            <a:ext cx="36576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12800" y="274653"/>
            <a:ext cx="107696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3B152-7103-4FFE-90AC-D94EB7F44A7E}" type="datetimeFigureOut">
              <a:rPr lang="en-US" smtClean="0"/>
              <a:pPr/>
              <a:t>11/27/2023</a:t>
            </a:fld>
            <a:endParaRPr lang="en-US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DD5A9-4EF1-497E-92EF-2D23CF305E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3B152-7103-4FFE-90AC-D94EB7F44A7E}" type="datetimeFigureOut">
              <a:rPr lang="en-US" smtClean="0"/>
              <a:pPr/>
              <a:t>11/27/2023</a:t>
            </a:fld>
            <a:endParaRPr lang="en-US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DD5A9-4EF1-497E-92EF-2D23CF305E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63084" y="440691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3B152-7103-4FFE-90AC-D94EB7F44A7E}" type="datetimeFigureOut">
              <a:rPr lang="en-US" smtClean="0"/>
              <a:pPr/>
              <a:t>11/27/2023</a:t>
            </a:fld>
            <a:endParaRPr lang="en-US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DD5A9-4EF1-497E-92EF-2D23CF305E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2296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3B152-7103-4FFE-90AC-D94EB7F44A7E}" type="datetimeFigureOut">
              <a:rPr lang="en-US" smtClean="0"/>
              <a:pPr/>
              <a:t>11/27/2023</a:t>
            </a:fld>
            <a:endParaRPr lang="en-US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DD5A9-4EF1-497E-92EF-2D23CF305E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9337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9337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3B152-7103-4FFE-90AC-D94EB7F44A7E}" type="datetimeFigureOut">
              <a:rPr lang="en-US" smtClean="0"/>
              <a:pPr/>
              <a:t>11/27/2023</a:t>
            </a:fld>
            <a:endParaRPr lang="en-US" dirty="0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DD5A9-4EF1-497E-92EF-2D23CF305E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3B152-7103-4FFE-90AC-D94EB7F44A7E}" type="datetimeFigureOut">
              <a:rPr lang="en-US" smtClean="0"/>
              <a:pPr/>
              <a:t>11/27/2023</a:t>
            </a:fld>
            <a:endParaRPr lang="en-US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DD5A9-4EF1-497E-92EF-2D23CF305E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3B152-7103-4FFE-90AC-D94EB7F44A7E}" type="datetimeFigureOut">
              <a:rPr lang="en-US" smtClean="0"/>
              <a:pPr/>
              <a:t>11/27/2023</a:t>
            </a:fld>
            <a:endParaRPr lang="en-US" dirty="0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DD5A9-4EF1-497E-92EF-2D23CF305E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766733" y="27306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3B152-7103-4FFE-90AC-D94EB7F44A7E}" type="datetimeFigureOut">
              <a:rPr lang="en-US" smtClean="0"/>
              <a:pPr/>
              <a:t>11/27/2023</a:t>
            </a:fld>
            <a:endParaRPr lang="en-US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DD5A9-4EF1-497E-92EF-2D23CF305E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3B152-7103-4FFE-90AC-D94EB7F44A7E}" type="datetimeFigureOut">
              <a:rPr lang="en-US" smtClean="0"/>
              <a:pPr/>
              <a:t>11/27/2023</a:t>
            </a:fld>
            <a:endParaRPr lang="en-US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DD5A9-4EF1-497E-92EF-2D23CF305E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609600" y="635636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3B152-7103-4FFE-90AC-D94EB7F44A7E}" type="datetimeFigureOut">
              <a:rPr lang="en-US" smtClean="0"/>
              <a:pPr/>
              <a:t>11/27/2023</a:t>
            </a:fld>
            <a:endParaRPr lang="en-US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165600" y="635636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737600" y="635636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DD5A9-4EF1-497E-92EF-2D23CF305E0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343472" y="980728"/>
            <a:ext cx="9433048" cy="1368152"/>
          </a:xfrm>
        </p:spPr>
        <p:txBody>
          <a:bodyPr>
            <a:noAutofit/>
          </a:bodyPr>
          <a:lstStyle/>
          <a:p>
            <a:pPr algn="ctr"/>
            <a:r>
              <a:rPr lang="hu-HU" sz="3200" b="1" dirty="0" smtClean="0">
                <a:latin typeface="Bahnschrift SemiBold" pitchFamily="34" charset="0"/>
              </a:rPr>
              <a:t/>
            </a:r>
            <a:br>
              <a:rPr lang="hu-HU" sz="3200" b="1" dirty="0" smtClean="0">
                <a:latin typeface="Bahnschrift SemiBold" pitchFamily="34" charset="0"/>
              </a:rPr>
            </a:br>
            <a:r>
              <a:rPr lang="hu-HU" sz="3200" b="1" dirty="0" smtClean="0">
                <a:latin typeface="Bahnschrift SemiBold" pitchFamily="34" charset="0"/>
              </a:rPr>
              <a:t/>
            </a:r>
            <a:br>
              <a:rPr lang="hu-HU" sz="3200" b="1" dirty="0" smtClean="0">
                <a:latin typeface="Bahnschrift SemiBold" pitchFamily="34" charset="0"/>
              </a:rPr>
            </a:br>
            <a:r>
              <a:rPr lang="hu-HU" sz="3200" b="1" dirty="0" smtClean="0">
                <a:latin typeface="Bahnschrift SemiBold" pitchFamily="34" charset="0"/>
              </a:rPr>
              <a:t>A keresztény társadalmi tanítás perspektívája, mint a fenntartható fejlődés lelkiségi dimenziója</a:t>
            </a:r>
            <a:br>
              <a:rPr lang="hu-HU" sz="3200" b="1" dirty="0" smtClean="0">
                <a:latin typeface="Bahnschrift SemiBold" pitchFamily="34" charset="0"/>
              </a:rPr>
            </a:br>
            <a:endParaRPr lang="hu-HU" sz="32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91344" y="2924944"/>
            <a:ext cx="11881320" cy="1752600"/>
          </a:xfrm>
        </p:spPr>
        <p:txBody>
          <a:bodyPr>
            <a:noAutofit/>
          </a:bodyPr>
          <a:lstStyle/>
          <a:p>
            <a:endParaRPr lang="hu-HU" dirty="0" smtClean="0">
              <a:solidFill>
                <a:srgbClr val="00B050"/>
              </a:solidFill>
              <a:latin typeface="Bahnschrift SemiBold" pitchFamily="34" charset="0"/>
            </a:endParaRPr>
          </a:p>
          <a:p>
            <a:r>
              <a:rPr lang="hu-HU" dirty="0" smtClean="0">
                <a:solidFill>
                  <a:srgbClr val="00B050"/>
                </a:solidFill>
                <a:latin typeface="Bahnschrift SemiBold" pitchFamily="34" charset="0"/>
              </a:rPr>
              <a:t>Ferenc pápa</a:t>
            </a:r>
            <a:r>
              <a:rPr lang="hu-HU" dirty="0" smtClean="0">
                <a:latin typeface="Bahnschrift SemiBold" pitchFamily="34" charset="0"/>
              </a:rPr>
              <a:t>: </a:t>
            </a:r>
            <a:r>
              <a:rPr lang="hu-HU" dirty="0" smtClean="0">
                <a:solidFill>
                  <a:srgbClr val="FF0000"/>
                </a:solidFill>
                <a:latin typeface="Bahnschrift SemiBold" pitchFamily="34" charset="0"/>
              </a:rPr>
              <a:t>Laudato si’ Áldott légy kezdetű enciklikája </a:t>
            </a:r>
            <a:r>
              <a:rPr lang="hu-H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Bahnschrift SemiBold" pitchFamily="34" charset="0"/>
              </a:rPr>
              <a:t>a közös otthonunk gondozásáról</a:t>
            </a: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FF0000"/>
                </a:solidFill>
                <a:latin typeface="Bahnschrift SemiBold" pitchFamily="34" charset="0"/>
              </a:rPr>
              <a:t>Laudato si’ Áldott légy kezdetű enciklika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endParaRPr lang="hu-HU" i="1" dirty="0" smtClean="0"/>
          </a:p>
          <a:p>
            <a:pPr algn="r">
              <a:buNone/>
            </a:pPr>
            <a:endParaRPr lang="hu-HU" i="1" dirty="0" smtClean="0"/>
          </a:p>
          <a:p>
            <a:pPr algn="r">
              <a:buNone/>
            </a:pPr>
            <a:r>
              <a:rPr lang="hu-HU" i="1" dirty="0" smtClean="0"/>
              <a:t>Egy </a:t>
            </a:r>
            <a:r>
              <a:rPr lang="hu-HU" i="1" dirty="0"/>
              <a:t>másfajta szemléletre, gondolkodásra, politikára, oktatási programra, életstílusra és a spiritualitásra lenne szükség... </a:t>
            </a:r>
            <a:r>
              <a:rPr lang="hu-HU" b="1" i="1" dirty="0"/>
              <a:t>Máskülönben</a:t>
            </a:r>
            <a:r>
              <a:rPr lang="hu-HU" i="1" dirty="0"/>
              <a:t> még a legjobb ökológiai kezdeményezések is </a:t>
            </a:r>
            <a:r>
              <a:rPr lang="hu-HU" b="1" i="1" dirty="0"/>
              <a:t>ugyanabba a globalizálódott logikába zárva maradnak</a:t>
            </a:r>
            <a:r>
              <a:rPr lang="hu-HU" i="1" dirty="0"/>
              <a:t>.</a:t>
            </a:r>
            <a:endParaRPr lang="hu-H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>
              <a:buNone/>
            </a:pPr>
            <a:endParaRPr lang="hu-HU" dirty="0" smtClean="0"/>
          </a:p>
          <a:p>
            <a:pPr algn="r">
              <a:buNone/>
            </a:pPr>
            <a:r>
              <a:rPr lang="hu-HU" dirty="0" smtClean="0"/>
              <a:t>Keresztény </a:t>
            </a:r>
            <a:r>
              <a:rPr lang="hu-HU" dirty="0"/>
              <a:t>perspektívából egy átfogó ökológiával etikai és lelkiségi szempontból tud hozzájárulni a probléma megoldásának előmozdításához. </a:t>
            </a:r>
            <a:r>
              <a:rPr lang="hu-HU" dirty="0" smtClean="0"/>
              <a:t>Csak </a:t>
            </a:r>
            <a:r>
              <a:rPr lang="hu-HU" dirty="0"/>
              <a:t>technológiai vívmányok nem mentik meg a helyzetünket, és a csak az erkölcsi alapvetés sem önmagában. Ezeknek dialógust kell folytatnia egymással egy átfogó, cselekvési terv kidolgozásában, amelynek feltétele, hogy a társadalom lényegi etikai paradigmaváltáson tudjon átmenni.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4" name="Tartalom helye 3" descr="Screen-Shot-2017-07-19-at-18.04.1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43472" y="548680"/>
            <a:ext cx="9649072" cy="563637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FF0000"/>
                </a:solidFill>
                <a:latin typeface="Bahnschrift SemiBold" pitchFamily="34" charset="0"/>
              </a:rPr>
              <a:t>Laudato si’ Áldott légy kezdetű enciklika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hu-HU" b="1" dirty="0"/>
              <a:t>komplementer</a:t>
            </a:r>
            <a:r>
              <a:rPr lang="hu-HU" dirty="0"/>
              <a:t> viszonyban áll az ENSZ által megfogalmazott 17 egyetemes fejlődési </a:t>
            </a:r>
            <a:r>
              <a:rPr lang="hu-HU" dirty="0" smtClean="0"/>
              <a:t>iránnyal</a:t>
            </a:r>
            <a:r>
              <a:rPr lang="hu-HU" dirty="0"/>
              <a:t> </a:t>
            </a:r>
            <a:r>
              <a:rPr lang="hu-HU" dirty="0" smtClean="0"/>
              <a:t>– a fenntartható fejlődés mögé értékeket rendel</a:t>
            </a:r>
          </a:p>
          <a:p>
            <a:pPr algn="ctr">
              <a:buNone/>
            </a:pPr>
            <a:endParaRPr lang="hu-HU" dirty="0" smtClean="0"/>
          </a:p>
          <a:p>
            <a:pPr algn="ctr"/>
            <a:r>
              <a:rPr lang="hu-HU" dirty="0"/>
              <a:t>Az ENSZ is átalakulást </a:t>
            </a:r>
            <a:r>
              <a:rPr lang="hu-HU" dirty="0" smtClean="0"/>
              <a:t>hangsúlyozza, de az enciklika </a:t>
            </a:r>
            <a:r>
              <a:rPr lang="hu-HU" b="1" dirty="0"/>
              <a:t>átfogó </a:t>
            </a:r>
            <a:r>
              <a:rPr lang="hu-HU" b="1" dirty="0" smtClean="0"/>
              <a:t>ökológiának, </a:t>
            </a:r>
            <a:r>
              <a:rPr lang="hu-HU" b="1" dirty="0"/>
              <a:t>ökológiai </a:t>
            </a:r>
            <a:r>
              <a:rPr lang="hu-HU" b="1" dirty="0" smtClean="0"/>
              <a:t>megtérésről beszél</a:t>
            </a:r>
          </a:p>
          <a:p>
            <a:pPr algn="ctr">
              <a:buNone/>
            </a:pPr>
            <a:endParaRPr lang="hu-HU" b="1" dirty="0" smtClean="0"/>
          </a:p>
          <a:p>
            <a:pPr algn="ctr"/>
            <a:r>
              <a:rPr lang="hu-HU" dirty="0"/>
              <a:t>Rávilágít a fenntartható fejlődés </a:t>
            </a:r>
            <a:r>
              <a:rPr lang="hu-HU" b="1" dirty="0"/>
              <a:t>spirituális gyökereire</a:t>
            </a:r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FF0000"/>
                </a:solidFill>
                <a:latin typeface="Bahnschrift SemiBold" pitchFamily="34" charset="0"/>
              </a:rPr>
              <a:t>Laudato si’ Áldott légy kezdetű enciklika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hu-HU" dirty="0" smtClean="0"/>
              <a:t>Az </a:t>
            </a:r>
            <a:r>
              <a:rPr lang="hu-HU" b="1" dirty="0" smtClean="0"/>
              <a:t>ökológiai </a:t>
            </a:r>
            <a:r>
              <a:rPr lang="hu-HU" b="1" dirty="0"/>
              <a:t>krízis</a:t>
            </a:r>
            <a:r>
              <a:rPr lang="hu-HU" dirty="0"/>
              <a:t>nek nem csupán anyagi gyökerei vannak, hanem </a:t>
            </a:r>
            <a:r>
              <a:rPr lang="hu-HU" b="1" dirty="0" smtClean="0"/>
              <a:t>etikai </a:t>
            </a:r>
            <a:r>
              <a:rPr lang="hu-HU" b="1" dirty="0"/>
              <a:t>és lelki</a:t>
            </a:r>
            <a:r>
              <a:rPr lang="hu-HU" dirty="0"/>
              <a:t> gyökerei </a:t>
            </a:r>
            <a:r>
              <a:rPr lang="hu-HU" dirty="0" smtClean="0"/>
              <a:t>is így ne </a:t>
            </a:r>
            <a:r>
              <a:rPr lang="hu-HU" dirty="0"/>
              <a:t>csak technikai megoldásokat keressünk, hanem emberként való létezésünk megváltoztatásával foglalkozzunk, </a:t>
            </a:r>
            <a:r>
              <a:rPr lang="hu-HU" u="sng" dirty="0"/>
              <a:t>mert különben csak tüneteket kezelünk</a:t>
            </a:r>
            <a:r>
              <a:rPr lang="hu-HU" dirty="0" smtClean="0"/>
              <a:t>.</a:t>
            </a:r>
          </a:p>
          <a:p>
            <a:endParaRPr lang="hu-HU" dirty="0"/>
          </a:p>
          <a:p>
            <a:r>
              <a:rPr lang="hu-HU" b="1" dirty="0"/>
              <a:t>be kell illesztenie az igazságosságot a környezetről folytatott </a:t>
            </a:r>
            <a:r>
              <a:rPr lang="hu-HU" b="1" dirty="0" smtClean="0"/>
              <a:t>tárgyalásokba </a:t>
            </a:r>
            <a:endParaRPr lang="hu-HU" dirty="0"/>
          </a:p>
          <a:p>
            <a:endParaRPr lang="hu-H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FF0000"/>
                </a:solidFill>
                <a:latin typeface="Bahnschrift SemiBold" pitchFamily="34" charset="0"/>
              </a:rPr>
              <a:t>Laudato si’ Áldott légy kezdetű enciklika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b="1" dirty="0"/>
              <a:t>Erkölcstelennek nevezi</a:t>
            </a:r>
            <a:r>
              <a:rPr lang="hu-HU" dirty="0"/>
              <a:t> figyelmen kívül hagyni az emberi méltóságra és a környezetre gyakorolt hatásokat a gazdasági előnyök miatt</a:t>
            </a:r>
            <a:r>
              <a:rPr lang="hu-HU" dirty="0" smtClean="0"/>
              <a:t>.</a:t>
            </a:r>
          </a:p>
          <a:p>
            <a:pPr>
              <a:buNone/>
            </a:pPr>
            <a:endParaRPr lang="hu-HU" dirty="0"/>
          </a:p>
          <a:p>
            <a:pPr algn="r">
              <a:buNone/>
            </a:pPr>
            <a:r>
              <a:rPr lang="hu-HU" dirty="0"/>
              <a:t>„mit jelent a </a:t>
            </a:r>
            <a:r>
              <a:rPr lang="hu-HU" dirty="0" smtClean="0"/>
              <a:t>»</a:t>
            </a:r>
            <a:r>
              <a:rPr lang="hu-HU" b="1" dirty="0" smtClean="0"/>
              <a:t>Ne </a:t>
            </a:r>
            <a:r>
              <a:rPr lang="hu-HU" b="1" dirty="0"/>
              <a:t>ölj</a:t>
            </a:r>
            <a:r>
              <a:rPr lang="hu-HU" b="1" dirty="0" smtClean="0"/>
              <a:t>! parancsa« </a:t>
            </a:r>
            <a:r>
              <a:rPr lang="hu-HU" dirty="0" smtClean="0"/>
              <a:t>, </a:t>
            </a:r>
            <a:r>
              <a:rPr lang="hu-HU" dirty="0"/>
              <a:t>amikor </a:t>
            </a:r>
            <a:r>
              <a:rPr lang="hu-HU" i="1" dirty="0" smtClean="0"/>
              <a:t>a </a:t>
            </a:r>
            <a:r>
              <a:rPr lang="hu-HU" i="1" dirty="0"/>
              <a:t>világ népességének húsz százaléka oly mértékben fogyasztja az erőforrásokat, hogy elrabolják a szegény nemzetektől és a jövő nemzedékétől azt, amire szükségük van az életben maradáshoz</a:t>
            </a:r>
            <a:r>
              <a:rPr lang="hu-HU" dirty="0"/>
              <a:t>.”</a:t>
            </a:r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FF0000"/>
                </a:solidFill>
                <a:latin typeface="Bahnschrift SemiBold" pitchFamily="34" charset="0"/>
              </a:rPr>
              <a:t>Laudato si’ Áldott légy kezdetű enciklika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09600" y="1600206"/>
            <a:ext cx="11175032" cy="499714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hu-HU" b="1" dirty="0" smtClean="0"/>
              <a:t>		Az átfogó ökológiához a vallások szerepvállalása is hozzátartozik: </a:t>
            </a:r>
          </a:p>
          <a:p>
            <a:pPr>
              <a:buNone/>
            </a:pPr>
            <a:endParaRPr lang="hu-HU" dirty="0" smtClean="0"/>
          </a:p>
          <a:p>
            <a:pPr algn="r">
              <a:buNone/>
            </a:pPr>
            <a:r>
              <a:rPr lang="hu-HU" dirty="0" smtClean="0"/>
              <a:t>		„</a:t>
            </a:r>
            <a:r>
              <a:rPr lang="hu-HU" dirty="0"/>
              <a:t>nem lehet </a:t>
            </a:r>
            <a:r>
              <a:rPr lang="hu-HU" i="1" dirty="0"/>
              <a:t>azt állítani, hogy az empirikus tudományok teljesen megmagyarázzák az életet, minden teremtmény belső felépítését és a valóság egészét. Ez módszertani határaik indokolatlan átlépése lenne. Ha csak ebben a zárt keretben gondolkodunk, eltűnik az esztétikai érzékenység, a költészet, de még az ész azon képessége is, hogy megragadja a dolgok értelmét és célját…. „a klasszikus vallási szövegek minden kornak szóló tanítást adhatnak; olyan motiváló erővel rendelkeznek, amely képes új horizontokat nyitni. (…) De ésszerű és értelmes dolog-e félredobni ezeket, csak azért, mert vallásos hit környezetében születtek?”</a:t>
            </a:r>
            <a:endParaRPr lang="hu-HU" dirty="0" smtClean="0"/>
          </a:p>
          <a:p>
            <a:pPr algn="ctr">
              <a:buNone/>
            </a:pPr>
            <a:r>
              <a:rPr lang="hu-HU" dirty="0" smtClean="0"/>
              <a:t> 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FF0000"/>
                </a:solidFill>
                <a:latin typeface="Bahnschrift SemiBold" pitchFamily="34" charset="0"/>
              </a:rPr>
              <a:t>Laudato si’ Áldott légy kezdetű enciklika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/>
              <a:t>az óriási technológiai fejlődést nem kísérte az ember növekedése felelősségben, értékekben és lelkiismeretben</a:t>
            </a:r>
            <a:r>
              <a:rPr lang="hu-HU" dirty="0" smtClean="0"/>
              <a:t>.</a:t>
            </a:r>
          </a:p>
          <a:p>
            <a:pPr>
              <a:buNone/>
            </a:pPr>
            <a:endParaRPr lang="hu-HU" dirty="0" smtClean="0"/>
          </a:p>
          <a:p>
            <a:r>
              <a:rPr lang="hu-HU" b="1" dirty="0"/>
              <a:t>Amiben az enciklika a feladatot látja, az</a:t>
            </a:r>
            <a:r>
              <a:rPr lang="hu-HU" dirty="0"/>
              <a:t>: „egy bátor kulturális forradalom kezdeményezésének sürgető igénye”. </a:t>
            </a:r>
            <a:endParaRPr lang="hu-HU" dirty="0" smtClean="0"/>
          </a:p>
          <a:p>
            <a:pPr>
              <a:buNone/>
            </a:pPr>
            <a:endParaRPr lang="hu-HU" dirty="0" smtClean="0"/>
          </a:p>
          <a:p>
            <a:pPr algn="r"/>
            <a:r>
              <a:rPr lang="hu-HU" dirty="0" smtClean="0"/>
              <a:t>„</a:t>
            </a:r>
            <a:r>
              <a:rPr lang="hu-HU" i="1" dirty="0" smtClean="0"/>
              <a:t>Senki </a:t>
            </a:r>
            <a:r>
              <a:rPr lang="hu-HU" i="1" dirty="0"/>
              <a:t>sem akar visszatérni a kőkorszakba, de elengedhetetlen, hogy csökkentsük a sebességet, hogy másképp tekintsünk a valóságra, összegyűjtsük a kedvező és fenntartható fejlődési eredményeket, visszaszerezzük a féktelen megalománia által lerombolt értékeket és nagy célokat</a:t>
            </a:r>
            <a:r>
              <a:rPr lang="hu-HU" dirty="0"/>
              <a:t>.” 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FF0000"/>
                </a:solidFill>
                <a:latin typeface="Bahnschrift SemiBold" pitchFamily="34" charset="0"/>
              </a:rPr>
              <a:t>Laudato si’ Áldott légy kezdetű enciklika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hu-HU" dirty="0" smtClean="0"/>
          </a:p>
          <a:p>
            <a:pPr algn="ctr">
              <a:buNone/>
            </a:pPr>
            <a:r>
              <a:rPr lang="hu-HU" dirty="0" smtClean="0"/>
              <a:t>Amire </a:t>
            </a:r>
            <a:r>
              <a:rPr lang="hu-HU" dirty="0"/>
              <a:t>szükség van tehát nem a technika késleltetése és elvetése, hanem egy felelősségteljes, forradalmi átformálása a gondolkodásunknak </a:t>
            </a:r>
            <a:r>
              <a:rPr lang="hu-HU" dirty="0" smtClean="0"/>
              <a:t>és </a:t>
            </a:r>
            <a:r>
              <a:rPr lang="hu-HU" dirty="0"/>
              <a:t>cselekvésünknek</a:t>
            </a:r>
            <a:r>
              <a:rPr lang="hu-HU" dirty="0" smtClean="0"/>
              <a:t>.</a:t>
            </a:r>
          </a:p>
          <a:p>
            <a:pPr algn="ctr">
              <a:buNone/>
            </a:pPr>
            <a:endParaRPr lang="hu-HU" dirty="0"/>
          </a:p>
          <a:p>
            <a:pPr algn="ctr">
              <a:buNone/>
            </a:pPr>
            <a:r>
              <a:rPr lang="hu-HU" dirty="0"/>
              <a:t>Ezeket pedig mindenkinek meg kell tudnia valósítani a saját felelősségi határain belül.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FF0000"/>
                </a:solidFill>
                <a:latin typeface="Bahnschrift SemiBold" pitchFamily="34" charset="0"/>
              </a:rPr>
              <a:t>Laudato si’ Áldott légy kezdetű enciklika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endParaRPr lang="hu-HU" dirty="0" smtClean="0"/>
          </a:p>
          <a:p>
            <a:pPr algn="r">
              <a:buNone/>
            </a:pPr>
            <a:r>
              <a:rPr lang="hu-HU" dirty="0" smtClean="0"/>
              <a:t>„</a:t>
            </a:r>
            <a:r>
              <a:rPr lang="hu-HU" i="1" dirty="0"/>
              <a:t>Csak akkor tudjuk odaadóan elkötelezni magunkat az ökológiai elvek mellett, ha szilárd erények kialakításán fáradozunk. Ha valaki, bár anyagi lehetőségei meglennének, hogy többet fogyasszon és költsön, rászokik arra, hogy inkább </a:t>
            </a:r>
            <a:r>
              <a:rPr lang="hu-HU" b="1" i="1" dirty="0"/>
              <a:t>kicsit jobban betakarózzon ahelyett, hogy bekapcsolná a fűtést, feltehetően a környezet védelme szempontjából kedvező meggyőződéseket és érzéseket sajátított el</a:t>
            </a:r>
            <a:r>
              <a:rPr lang="hu-HU" b="1" dirty="0"/>
              <a:t>.”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470</Words>
  <Application>Microsoft Office PowerPoint</Application>
  <PresentationFormat>Egyéni</PresentationFormat>
  <Paragraphs>42</Paragraphs>
  <Slides>11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2" baseType="lpstr">
      <vt:lpstr>Office-téma</vt:lpstr>
      <vt:lpstr>  A keresztény társadalmi tanítás perspektívája, mint a fenntartható fejlődés lelkiségi dimenziója </vt:lpstr>
      <vt:lpstr>2. dia</vt:lpstr>
      <vt:lpstr>Laudato si’ Áldott légy kezdetű enciklika</vt:lpstr>
      <vt:lpstr>Laudato si’ Áldott légy kezdetű enciklika</vt:lpstr>
      <vt:lpstr>Laudato si’ Áldott légy kezdetű enciklika</vt:lpstr>
      <vt:lpstr>Laudato si’ Áldott légy kezdetű enciklika</vt:lpstr>
      <vt:lpstr>Laudato si’ Áldott légy kezdetű enciklika</vt:lpstr>
      <vt:lpstr>Laudato si’ Áldott légy kezdetű enciklika</vt:lpstr>
      <vt:lpstr>Laudato si’ Áldott légy kezdetű enciklika</vt:lpstr>
      <vt:lpstr>Laudato si’ Áldott légy kezdetű enciklika</vt:lpstr>
      <vt:lpstr>11. dia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2023-11-27T09:57:51Z</dcterms:created>
  <dcterms:modified xsi:type="dcterms:W3CDTF">2023-11-27T10:46:38Z</dcterms:modified>
</cp:coreProperties>
</file>